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6" r:id="rId2"/>
    <p:sldId id="258" r:id="rId3"/>
    <p:sldId id="260" r:id="rId4"/>
    <p:sldId id="257" r:id="rId5"/>
    <p:sldId id="259" r:id="rId6"/>
    <p:sldId id="261" r:id="rId7"/>
    <p:sldId id="262" r:id="rId8"/>
    <p:sldId id="281" r:id="rId9"/>
    <p:sldId id="263" r:id="rId10"/>
    <p:sldId id="265" r:id="rId11"/>
    <p:sldId id="291" r:id="rId12"/>
    <p:sldId id="282" r:id="rId13"/>
    <p:sldId id="266" r:id="rId14"/>
    <p:sldId id="295" r:id="rId15"/>
    <p:sldId id="267" r:id="rId16"/>
    <p:sldId id="268" r:id="rId17"/>
    <p:sldId id="283" r:id="rId18"/>
    <p:sldId id="279" r:id="rId19"/>
    <p:sldId id="287" r:id="rId20"/>
    <p:sldId id="285" r:id="rId21"/>
    <p:sldId id="269" r:id="rId22"/>
    <p:sldId id="288" r:id="rId23"/>
    <p:sldId id="293" r:id="rId24"/>
    <p:sldId id="294" r:id="rId25"/>
    <p:sldId id="270" r:id="rId26"/>
    <p:sldId id="271" r:id="rId27"/>
    <p:sldId id="274" r:id="rId28"/>
    <p:sldId id="275" r:id="rId29"/>
    <p:sldId id="277" r:id="rId30"/>
    <p:sldId id="290" r:id="rId31"/>
    <p:sldId id="289" r:id="rId32"/>
    <p:sldId id="292" r:id="rId33"/>
  </p:sldIdLst>
  <p:sldSz cx="13004800" cy="9753600"/>
  <p:notesSz cx="6858000" cy="9144000"/>
  <p:defaultTextStyle>
    <a:lvl1pPr algn="ctr" defTabSz="584200">
      <a:defRPr sz="3600">
        <a:solidFill>
          <a:srgbClr val="72675A"/>
        </a:solidFill>
        <a:latin typeface="+mj-lt"/>
        <a:ea typeface="+mj-ea"/>
        <a:cs typeface="+mj-cs"/>
        <a:sym typeface="Baskerville"/>
      </a:defRPr>
    </a:lvl1pPr>
    <a:lvl2pPr indent="228600" algn="ctr" defTabSz="584200">
      <a:defRPr sz="3600">
        <a:solidFill>
          <a:srgbClr val="72675A"/>
        </a:solidFill>
        <a:latin typeface="+mj-lt"/>
        <a:ea typeface="+mj-ea"/>
        <a:cs typeface="+mj-cs"/>
        <a:sym typeface="Baskerville"/>
      </a:defRPr>
    </a:lvl2pPr>
    <a:lvl3pPr indent="457200" algn="ctr" defTabSz="584200">
      <a:defRPr sz="3600">
        <a:solidFill>
          <a:srgbClr val="72675A"/>
        </a:solidFill>
        <a:latin typeface="+mj-lt"/>
        <a:ea typeface="+mj-ea"/>
        <a:cs typeface="+mj-cs"/>
        <a:sym typeface="Baskerville"/>
      </a:defRPr>
    </a:lvl3pPr>
    <a:lvl4pPr indent="685800" algn="ctr" defTabSz="584200">
      <a:defRPr sz="3600">
        <a:solidFill>
          <a:srgbClr val="72675A"/>
        </a:solidFill>
        <a:latin typeface="+mj-lt"/>
        <a:ea typeface="+mj-ea"/>
        <a:cs typeface="+mj-cs"/>
        <a:sym typeface="Baskerville"/>
      </a:defRPr>
    </a:lvl4pPr>
    <a:lvl5pPr indent="914400" algn="ctr" defTabSz="584200">
      <a:defRPr sz="3600">
        <a:solidFill>
          <a:srgbClr val="72675A"/>
        </a:solidFill>
        <a:latin typeface="+mj-lt"/>
        <a:ea typeface="+mj-ea"/>
        <a:cs typeface="+mj-cs"/>
        <a:sym typeface="Baskerville"/>
      </a:defRPr>
    </a:lvl5pPr>
    <a:lvl6pPr indent="1143000" algn="ctr" defTabSz="584200">
      <a:defRPr sz="3600">
        <a:solidFill>
          <a:srgbClr val="72675A"/>
        </a:solidFill>
        <a:latin typeface="+mj-lt"/>
        <a:ea typeface="+mj-ea"/>
        <a:cs typeface="+mj-cs"/>
        <a:sym typeface="Baskerville"/>
      </a:defRPr>
    </a:lvl6pPr>
    <a:lvl7pPr indent="1371600" algn="ctr" defTabSz="584200">
      <a:defRPr sz="3600">
        <a:solidFill>
          <a:srgbClr val="72675A"/>
        </a:solidFill>
        <a:latin typeface="+mj-lt"/>
        <a:ea typeface="+mj-ea"/>
        <a:cs typeface="+mj-cs"/>
        <a:sym typeface="Baskerville"/>
      </a:defRPr>
    </a:lvl7pPr>
    <a:lvl8pPr indent="1600200" algn="ctr" defTabSz="584200">
      <a:defRPr sz="3600">
        <a:solidFill>
          <a:srgbClr val="72675A"/>
        </a:solidFill>
        <a:latin typeface="+mj-lt"/>
        <a:ea typeface="+mj-ea"/>
        <a:cs typeface="+mj-cs"/>
        <a:sym typeface="Baskerville"/>
      </a:defRPr>
    </a:lvl8pPr>
    <a:lvl9pPr indent="1828800" algn="ctr" defTabSz="584200">
      <a:defRPr sz="3600">
        <a:solidFill>
          <a:srgbClr val="72675A"/>
        </a:solidFill>
        <a:latin typeface="+mj-lt"/>
        <a:ea typeface="+mj-ea"/>
        <a:cs typeface="+mj-cs"/>
        <a:sym typeface="Baskervill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solidFill>
                <a:srgbClr val="CCCDCB"/>
              </a:solidFill>
              <a:prstDash val="solid"/>
              <a:miter lim="400000"/>
            </a:ln>
          </a:top>
          <a:bottom>
            <a:ln w="127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28D8E">
              <a:alpha val="20000"/>
            </a:srgbClr>
          </a:solidFill>
        </a:fill>
      </a:tcStyle>
    </a:band2H>
    <a:firstCo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381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solidFill>
                <a:srgbClr val="CCCDCB"/>
              </a:solidFill>
              <a:prstDash val="solid"/>
              <a:miter lim="400000"/>
            </a:ln>
          </a:top>
          <a:bottom>
            <a:ln w="127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EBEBE3"/>
          </a:solidFill>
        </a:fill>
      </a:tcStyle>
    </a:firstCol>
    <a:lastRow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38100" cap="flat">
              <a:solidFill>
                <a:srgbClr val="CCCDCB"/>
              </a:solidFill>
              <a:prstDash val="solid"/>
              <a:miter lim="400000"/>
            </a:ln>
          </a:top>
          <a:bottom>
            <a:ln w="127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EBEBE3"/>
          </a:solidFill>
        </a:fill>
      </a:tcStyle>
    </a:lastRow>
    <a:firstRow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solidFill>
                <a:srgbClr val="CCCDCB"/>
              </a:solidFill>
              <a:prstDash val="solid"/>
              <a:miter lim="400000"/>
            </a:ln>
          </a:top>
          <a:bottom>
            <a:ln w="381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EBEBE3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rgbClr val="516345"/>
              </a:solidFill>
              <a:prstDash val="solid"/>
              <a:miter lim="400000"/>
            </a:ln>
          </a:left>
          <a:right>
            <a:ln w="6350" cap="flat">
              <a:solidFill>
                <a:srgbClr val="516345"/>
              </a:solidFill>
              <a:prstDash val="solid"/>
              <a:miter lim="400000"/>
            </a:ln>
          </a:right>
          <a:top>
            <a:ln w="6350" cap="flat">
              <a:solidFill>
                <a:srgbClr val="516345"/>
              </a:solidFill>
              <a:prstDash val="solid"/>
              <a:miter lim="400000"/>
            </a:ln>
          </a:top>
          <a:bottom>
            <a:ln w="6350" cap="flat">
              <a:solidFill>
                <a:srgbClr val="516345"/>
              </a:solidFill>
              <a:prstDash val="solid"/>
              <a:miter lim="400000"/>
            </a:ln>
          </a:bottom>
          <a:insideH>
            <a:ln w="6350" cap="flat">
              <a:solidFill>
                <a:srgbClr val="516345"/>
              </a:solidFill>
              <a:prstDash val="solid"/>
              <a:miter lim="400000"/>
            </a:ln>
          </a:insideH>
          <a:insideV>
            <a:ln w="6350" cap="flat">
              <a:solidFill>
                <a:srgbClr val="516345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rgbClr val="516345"/>
              </a:solidFill>
              <a:prstDash val="solid"/>
              <a:miter lim="400000"/>
            </a:ln>
          </a:left>
          <a:right>
            <a:ln w="6350" cap="flat">
              <a:solidFill>
                <a:srgbClr val="516345"/>
              </a:solidFill>
              <a:prstDash val="solid"/>
              <a:miter lim="400000"/>
            </a:ln>
          </a:right>
          <a:top>
            <a:ln w="6350" cap="flat">
              <a:solidFill>
                <a:srgbClr val="516345"/>
              </a:solidFill>
              <a:prstDash val="solid"/>
              <a:miter lim="400000"/>
            </a:ln>
          </a:top>
          <a:bottom>
            <a:ln w="6350" cap="flat">
              <a:solidFill>
                <a:srgbClr val="516345"/>
              </a:solidFill>
              <a:prstDash val="solid"/>
              <a:miter lim="400000"/>
            </a:ln>
          </a:bottom>
          <a:insideH>
            <a:ln w="6350" cap="flat">
              <a:solidFill>
                <a:srgbClr val="516345"/>
              </a:solidFill>
              <a:prstDash val="solid"/>
              <a:miter lim="400000"/>
            </a:ln>
          </a:insideH>
          <a:insideV>
            <a:ln w="6350" cap="flat">
              <a:solidFill>
                <a:srgbClr val="516345"/>
              </a:solidFill>
              <a:prstDash val="solid"/>
              <a:miter lim="400000"/>
            </a:ln>
          </a:insideV>
        </a:tcBdr>
        <a:fill>
          <a:solidFill>
            <a:srgbClr val="E5E1C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rgbClr val="516345"/>
              </a:solidFill>
              <a:prstDash val="solid"/>
              <a:miter lim="400000"/>
            </a:ln>
          </a:left>
          <a:right>
            <a:ln w="6350" cap="flat">
              <a:solidFill>
                <a:srgbClr val="516345"/>
              </a:solidFill>
              <a:prstDash val="solid"/>
              <a:miter lim="400000"/>
            </a:ln>
          </a:right>
          <a:top>
            <a:ln w="6350" cap="flat">
              <a:solidFill>
                <a:srgbClr val="516345"/>
              </a:solidFill>
              <a:prstDash val="solid"/>
              <a:miter lim="400000"/>
            </a:ln>
          </a:top>
          <a:bottom>
            <a:ln w="6350" cap="flat">
              <a:solidFill>
                <a:srgbClr val="516345"/>
              </a:solidFill>
              <a:prstDash val="solid"/>
              <a:miter lim="400000"/>
            </a:ln>
          </a:bottom>
          <a:insideH>
            <a:ln w="6350" cap="flat">
              <a:solidFill>
                <a:srgbClr val="516345"/>
              </a:solidFill>
              <a:prstDash val="solid"/>
              <a:miter lim="400000"/>
            </a:ln>
          </a:insideH>
          <a:insideV>
            <a:ln w="6350" cap="flat">
              <a:solidFill>
                <a:srgbClr val="516345"/>
              </a:solidFill>
              <a:prstDash val="solid"/>
              <a:miter lim="400000"/>
            </a:ln>
          </a:insideV>
        </a:tcBdr>
        <a:fill>
          <a:solidFill>
            <a:srgbClr val="B0C09A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rgbClr val="516345"/>
              </a:solidFill>
              <a:prstDash val="solid"/>
              <a:miter lim="400000"/>
            </a:ln>
          </a:left>
          <a:right>
            <a:ln w="6350" cap="flat">
              <a:solidFill>
                <a:srgbClr val="516345"/>
              </a:solidFill>
              <a:prstDash val="solid"/>
              <a:miter lim="400000"/>
            </a:ln>
          </a:right>
          <a:top>
            <a:ln w="6350" cap="flat">
              <a:solidFill>
                <a:srgbClr val="516345"/>
              </a:solidFill>
              <a:prstDash val="solid"/>
              <a:miter lim="400000"/>
            </a:ln>
          </a:top>
          <a:bottom>
            <a:ln w="6350" cap="flat">
              <a:solidFill>
                <a:srgbClr val="516345"/>
              </a:solidFill>
              <a:prstDash val="solid"/>
              <a:miter lim="400000"/>
            </a:ln>
          </a:bottom>
          <a:insideH>
            <a:ln w="6350" cap="flat">
              <a:solidFill>
                <a:srgbClr val="516345"/>
              </a:solidFill>
              <a:prstDash val="solid"/>
              <a:miter lim="400000"/>
            </a:ln>
          </a:insideH>
          <a:insideV>
            <a:ln w="6350" cap="flat">
              <a:solidFill>
                <a:srgbClr val="516345"/>
              </a:solidFill>
              <a:prstDash val="solid"/>
              <a:miter lim="400000"/>
            </a:ln>
          </a:insideV>
        </a:tcBdr>
        <a:fill>
          <a:solidFill>
            <a:srgbClr val="B0C09A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44444"/>
              </a:solidFill>
              <a:prstDash val="solid"/>
              <a:miter lim="400000"/>
            </a:ln>
          </a:top>
          <a:bottom>
            <a:ln w="12700" cap="flat">
              <a:solidFill>
                <a:srgbClr val="444444"/>
              </a:solidFill>
              <a:prstDash val="solid"/>
              <a:miter lim="400000"/>
            </a:ln>
          </a:bottom>
          <a:insideH>
            <a:ln w="12700" cap="flat">
              <a:solidFill>
                <a:srgbClr val="44444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AB0B5">
              <a:alpha val="1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5E7385"/>
              </a:solidFill>
              <a:prstDash val="solid"/>
              <a:miter lim="400000"/>
            </a:ln>
          </a:left>
          <a:right>
            <a:ln w="12700" cap="flat">
              <a:solidFill>
                <a:srgbClr val="44444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ADBD7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44444"/>
              </a:solidFill>
              <a:prstDash val="solid"/>
              <a:miter lim="400000"/>
            </a:ln>
          </a:top>
          <a:bottom>
            <a:ln w="12700" cap="flat">
              <a:solidFill>
                <a:srgbClr val="5E7385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AB0B5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E7385"/>
              </a:solidFill>
              <a:prstDash val="solid"/>
              <a:miter lim="400000"/>
            </a:ln>
          </a:top>
          <a:bottom>
            <a:ln w="12700" cap="flat">
              <a:solidFill>
                <a:srgbClr val="44444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AB0B5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949E9F"/>
              </a:solidFill>
              <a:prstDash val="solid"/>
              <a:miter lim="400000"/>
            </a:ln>
          </a:left>
          <a:right>
            <a:ln w="12700" cap="flat">
              <a:solidFill>
                <a:srgbClr val="949E9F"/>
              </a:solidFill>
              <a:prstDash val="solid"/>
              <a:miter lim="400000"/>
            </a:ln>
          </a:right>
          <a:top>
            <a:ln w="12700" cap="flat">
              <a:solidFill>
                <a:srgbClr val="949E9F"/>
              </a:solidFill>
              <a:prstDash val="solid"/>
              <a:miter lim="400000"/>
            </a:ln>
          </a:top>
          <a:bottom>
            <a:ln w="12700" cap="flat">
              <a:solidFill>
                <a:srgbClr val="949E9F"/>
              </a:solidFill>
              <a:prstDash val="solid"/>
              <a:miter lim="400000"/>
            </a:ln>
          </a:bottom>
          <a:insideH>
            <a:ln w="12700" cap="flat">
              <a:solidFill>
                <a:srgbClr val="949E9F"/>
              </a:solidFill>
              <a:prstDash val="solid"/>
              <a:miter lim="400000"/>
            </a:ln>
          </a:insideH>
          <a:insideV>
            <a:ln w="12700" cap="flat">
              <a:solidFill>
                <a:srgbClr val="949E9F"/>
              </a:solidFill>
              <a:prstDash val="solid"/>
              <a:miter lim="400000"/>
            </a:ln>
          </a:insideV>
        </a:tcBdr>
        <a:fill>
          <a:solidFill>
            <a:srgbClr val="E2E0D9"/>
          </a:solidFill>
        </a:fill>
      </a:tcStyle>
    </a:wholeTbl>
    <a:band2H>
      <a:tcTxStyle/>
      <a:tcStyle>
        <a:tcBdr/>
        <a:fill>
          <a:solidFill>
            <a:srgbClr val="EFECE5"/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7D705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52922"/>
              </a:solidFill>
              <a:prstDash val="solid"/>
              <a:miter lim="400000"/>
            </a:ln>
          </a:top>
          <a:bottom>
            <a:ln w="12700" cap="flat">
              <a:solidFill>
                <a:srgbClr val="352922"/>
              </a:solidFill>
              <a:prstDash val="solid"/>
              <a:miter lim="400000"/>
            </a:ln>
          </a:bottom>
          <a:insideH>
            <a:ln w="12700" cap="flat">
              <a:solidFill>
                <a:srgbClr val="352922"/>
              </a:solidFill>
              <a:prstDash val="solid"/>
              <a:miter lim="400000"/>
            </a:ln>
          </a:insideH>
          <a:insideV>
            <a:ln w="12700" cap="flat">
              <a:solidFill>
                <a:srgbClr val="352922"/>
              </a:solidFill>
              <a:prstDash val="solid"/>
              <a:miter lim="400000"/>
            </a:ln>
          </a:insideV>
        </a:tcBdr>
        <a:fill>
          <a:solidFill>
            <a:srgbClr val="4F4036"/>
          </a:solidFill>
        </a:fill>
      </a:tcStyle>
    </a:firstCol>
    <a:lastRow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6D5D4B"/>
              </a:solidFill>
              <a:prstDash val="solid"/>
              <a:miter lim="400000"/>
            </a:ln>
          </a:left>
          <a:right>
            <a:ln w="12700" cap="flat">
              <a:solidFill>
                <a:srgbClr val="6D5D4B"/>
              </a:solidFill>
              <a:prstDash val="solid"/>
              <a:miter lim="400000"/>
            </a:ln>
          </a:right>
          <a:top>
            <a:ln w="25400" cap="flat">
              <a:solidFill>
                <a:srgbClr val="352922"/>
              </a:solidFill>
              <a:prstDash val="solid"/>
              <a:miter lim="400000"/>
            </a:ln>
          </a:top>
          <a:bottom>
            <a:ln w="12700" cap="flat">
              <a:solidFill>
                <a:srgbClr val="7D7054"/>
              </a:solidFill>
              <a:prstDash val="solid"/>
              <a:miter lim="400000"/>
            </a:ln>
          </a:bottom>
          <a:insideH>
            <a:ln w="12700" cap="flat">
              <a:solidFill>
                <a:srgbClr val="6D5D4B"/>
              </a:solidFill>
              <a:prstDash val="solid"/>
              <a:miter lim="400000"/>
            </a:ln>
          </a:insideH>
          <a:insideV>
            <a:ln w="12700" cap="flat">
              <a:solidFill>
                <a:srgbClr val="6D5D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352922"/>
              </a:solidFill>
              <a:prstDash val="solid"/>
              <a:miter lim="400000"/>
            </a:ln>
          </a:left>
          <a:right>
            <a:ln w="12700" cap="flat">
              <a:solidFill>
                <a:srgbClr val="352922"/>
              </a:solidFill>
              <a:prstDash val="solid"/>
              <a:miter lim="400000"/>
            </a:ln>
          </a:right>
          <a:top>
            <a:ln w="12700" cap="flat">
              <a:solidFill>
                <a:srgbClr val="7D7054"/>
              </a:solidFill>
              <a:prstDash val="solid"/>
              <a:miter lim="400000"/>
            </a:ln>
          </a:top>
          <a:bottom>
            <a:ln w="12700" cap="flat">
              <a:solidFill>
                <a:srgbClr val="352922"/>
              </a:solidFill>
              <a:prstDash val="solid"/>
              <a:miter lim="400000"/>
            </a:ln>
          </a:bottom>
          <a:insideH>
            <a:ln w="12700" cap="flat">
              <a:solidFill>
                <a:srgbClr val="352922"/>
              </a:solidFill>
              <a:prstDash val="solid"/>
              <a:miter lim="400000"/>
            </a:ln>
          </a:insideH>
          <a:insideV>
            <a:ln w="12700" cap="flat">
              <a:solidFill>
                <a:srgbClr val="352922"/>
              </a:solidFill>
              <a:prstDash val="solid"/>
              <a:miter lim="400000"/>
            </a:ln>
          </a:insideV>
        </a:tcBdr>
        <a:fill>
          <a:solidFill>
            <a:srgbClr val="4F403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2D3">
              <a:alpha val="38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939393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A5A8A3"/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5A8A3"/>
              </a:solidFill>
              <a:prstDash val="solid"/>
              <a:miter lim="400000"/>
            </a:ln>
          </a:left>
          <a:right>
            <a:ln w="12700" cap="flat">
              <a:solidFill>
                <a:srgbClr val="A5A8A3"/>
              </a:solidFill>
              <a:prstDash val="solid"/>
              <a:miter lim="400000"/>
            </a:ln>
          </a:right>
          <a:top>
            <a:ln w="12700" cap="flat">
              <a:solidFill>
                <a:srgbClr val="939393"/>
              </a:solidFill>
              <a:prstDash val="solid"/>
              <a:miter lim="400000"/>
            </a:ln>
          </a:top>
          <a:bottom>
            <a:ln w="12700" cap="flat">
              <a:solidFill>
                <a:srgbClr val="93939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5A8A3"/>
              </a:solidFill>
              <a:prstDash val="solid"/>
              <a:miter lim="400000"/>
            </a:ln>
          </a:insideV>
        </a:tcBdr>
        <a:fill>
          <a:solidFill>
            <a:srgbClr val="6D6D6D"/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5A8A3"/>
              </a:solidFill>
              <a:prstDash val="solid"/>
              <a:miter lim="400000"/>
            </a:ln>
          </a:left>
          <a:right>
            <a:ln w="12700" cap="flat">
              <a:solidFill>
                <a:srgbClr val="A5A8A3"/>
              </a:solidFill>
              <a:prstDash val="solid"/>
              <a:miter lim="400000"/>
            </a:ln>
          </a:right>
          <a:top>
            <a:ln w="12700" cap="flat">
              <a:solidFill>
                <a:srgbClr val="939393"/>
              </a:solidFill>
              <a:prstDash val="solid"/>
              <a:miter lim="400000"/>
            </a:ln>
          </a:top>
          <a:bottom>
            <a:ln w="12700" cap="flat">
              <a:solidFill>
                <a:srgbClr val="93939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5A8A3"/>
              </a:solidFill>
              <a:prstDash val="solid"/>
              <a:miter lim="400000"/>
            </a:ln>
          </a:insideV>
        </a:tcBdr>
        <a:fill>
          <a:solidFill>
            <a:srgbClr val="6D6D6D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CCDCB">
              <a:alpha val="21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39393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939393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3939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1" autoAdjust="0"/>
    <p:restoredTop sz="99055" autoAdjust="0"/>
  </p:normalViewPr>
  <p:slideViewPr>
    <p:cSldViewPr snapToGrid="0" snapToObjects="1">
      <p:cViewPr varScale="1">
        <p:scale>
          <a:sx n="86" d="100"/>
          <a:sy n="86" d="100"/>
        </p:scale>
        <p:origin x="-880" y="-112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83527324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079500" y="2438400"/>
            <a:ext cx="11176000" cy="2921000"/>
          </a:xfrm>
          <a:prstGeom prst="rect">
            <a:avLst/>
          </a:prstGeom>
        </p:spPr>
        <p:txBody>
          <a:bodyPr anchor="b"/>
          <a:lstStyle>
            <a:lvl1pPr>
              <a:defRPr cap="all" spc="232">
                <a:solidFill>
                  <a:srgbClr val="EBEBEB"/>
                </a:solidFill>
                <a:effectLst>
                  <a:outerShdw blurRad="25400" dist="25400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  <a:effectLst/>
              </a:defRPr>
            </a:pPr>
            <a:r>
              <a:rPr sz="5800" cap="all" spc="232">
                <a:solidFill>
                  <a:srgbClr val="EBEBEB"/>
                </a:solidFill>
                <a:effectLst>
                  <a:outerShdw blurRad="25400" dist="25400" dir="16200000" rotWithShape="0">
                    <a:srgbClr val="000000">
                      <a:alpha val="50000"/>
                    </a:srgbClr>
                  </a:outerShdw>
                </a:effectLst>
              </a:rPr>
              <a:t>标题文本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079500" y="5346700"/>
            <a:ext cx="11176000" cy="1397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5pPr>
          </a:lstStyle>
          <a:p>
            <a:pPr lvl="0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1</a:t>
            </a:r>
          </a:p>
          <a:p>
            <a:pPr lvl="1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2</a:t>
            </a:r>
          </a:p>
          <a:p>
            <a:pPr lvl="2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3</a:t>
            </a:r>
          </a:p>
          <a:p>
            <a:pPr lvl="3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4</a:t>
            </a:r>
          </a:p>
          <a:p>
            <a:pPr lvl="4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2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079500" y="6515100"/>
            <a:ext cx="11176000" cy="1625600"/>
          </a:xfrm>
          <a:prstGeom prst="rect">
            <a:avLst/>
          </a:prstGeom>
        </p:spPr>
        <p:txBody>
          <a:bodyPr anchor="b"/>
          <a:lstStyle>
            <a:lvl1pPr>
              <a:defRPr cap="all" spc="232">
                <a:solidFill>
                  <a:srgbClr val="EBEBEB"/>
                </a:solidFill>
                <a:effectLst>
                  <a:outerShdw blurRad="25400" dist="25400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  <a:effectLst/>
              </a:defRPr>
            </a:pPr>
            <a:r>
              <a:rPr sz="5800" cap="all" spc="232">
                <a:solidFill>
                  <a:srgbClr val="EBEBEB"/>
                </a:solidFill>
                <a:effectLst>
                  <a:outerShdw blurRad="25400" dist="25400" dir="16200000" rotWithShape="0">
                    <a:srgbClr val="000000">
                      <a:alpha val="50000"/>
                    </a:srgbClr>
                  </a:outerShdw>
                </a:effectLst>
              </a:rPr>
              <a:t>标题文本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079500" y="8166100"/>
            <a:ext cx="11176000" cy="1308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5pPr>
          </a:lstStyle>
          <a:p>
            <a:pPr lvl="0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1</a:t>
            </a:r>
          </a:p>
          <a:p>
            <a:pPr lvl="1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2</a:t>
            </a:r>
          </a:p>
          <a:p>
            <a:pPr lvl="2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3</a:t>
            </a:r>
          </a:p>
          <a:p>
            <a:pPr lvl="3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4</a:t>
            </a:r>
          </a:p>
          <a:p>
            <a:pPr lvl="4">
              <a:defRPr sz="1800" spc="0">
                <a:solidFill>
                  <a:srgbClr val="000000"/>
                </a:solidFill>
                <a:effectLst/>
              </a:defRPr>
            </a:pPr>
            <a:r>
              <a:rPr sz="3600" spc="144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</a:rPr>
              <a:t>正文级别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079500" y="3416300"/>
            <a:ext cx="11176000" cy="2921000"/>
          </a:xfrm>
          <a:prstGeom prst="rect">
            <a:avLst/>
          </a:prstGeom>
        </p:spPr>
        <p:txBody>
          <a:bodyPr/>
          <a:lstStyle>
            <a:lvl1pPr>
              <a:defRPr cap="all" spc="232">
                <a:solidFill>
                  <a:srgbClr val="EBEBEB"/>
                </a:solidFill>
                <a:effectLst>
                  <a:outerShdw blurRad="25400" dist="25400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  <a:effectLst/>
              </a:defRPr>
            </a:pPr>
            <a:r>
              <a:rPr sz="5800" cap="all" spc="232">
                <a:solidFill>
                  <a:srgbClr val="EBEBEB"/>
                </a:solidFill>
                <a:effectLst>
                  <a:outerShdw blurRad="25400" dist="25400" dir="16200000" rotWithShape="0">
                    <a:srgbClr val="000000">
                      <a:alpha val="50000"/>
                    </a:srgbClr>
                  </a:outerShdw>
                </a:effectLst>
              </a:rPr>
              <a:t>标题文本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914400" y="1193800"/>
            <a:ext cx="5270500" cy="39116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817463"/>
                </a:solidFill>
              </a:rPr>
              <a:t>标题文本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914400" y="5219700"/>
            <a:ext cx="5270500" cy="3378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228600" algn="ctr">
              <a:spcBef>
                <a:spcPts val="0"/>
              </a:spcBef>
              <a:buSzTx/>
              <a:buNone/>
              <a:defRPr sz="3600"/>
            </a:lvl2pPr>
            <a:lvl3pPr marL="0" indent="457200" algn="ctr">
              <a:spcBef>
                <a:spcPts val="0"/>
              </a:spcBef>
              <a:buSzTx/>
              <a:buNone/>
              <a:defRPr sz="3600"/>
            </a:lvl3pPr>
            <a:lvl4pPr marL="0" indent="685800" algn="ctr">
              <a:spcBef>
                <a:spcPts val="0"/>
              </a:spcBef>
              <a:buSzTx/>
              <a:buNone/>
              <a:defRPr sz="3600"/>
            </a:lvl4pPr>
            <a:lvl5pPr marL="0" indent="914400" algn="ctr">
              <a:spcBef>
                <a:spcPts val="0"/>
              </a:spcBef>
              <a:buSzTx/>
              <a:buNone/>
              <a:defRPr sz="36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2675A"/>
                </a:solidFill>
              </a:rPr>
              <a:t>正文级别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2675A"/>
                </a:solidFill>
              </a:rPr>
              <a:t>正文级别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2675A"/>
                </a:solidFill>
              </a:rPr>
              <a:t>正文级别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2675A"/>
                </a:solidFill>
              </a:rPr>
              <a:t>正文级别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2675A"/>
                </a:solidFill>
              </a:rPr>
              <a:t>正文级别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817463"/>
                </a:solidFill>
              </a:rPr>
              <a:t>标题文本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817463"/>
                </a:solidFill>
              </a:rPr>
              <a:t>标题文本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817463"/>
                </a:solidFill>
              </a:rP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14400" y="2705100"/>
            <a:ext cx="5118100" cy="6019800"/>
          </a:xfrm>
          <a:prstGeom prst="rect">
            <a:avLst/>
          </a:prstGeom>
        </p:spPr>
        <p:txBody>
          <a:bodyPr/>
          <a:lstStyle>
            <a:lvl1pPr marL="342900" indent="-342900">
              <a:defRPr sz="3400"/>
            </a:lvl1pPr>
            <a:lvl2pPr marL="685800" indent="-342900">
              <a:defRPr sz="3400"/>
            </a:lvl2pPr>
            <a:lvl3pPr marL="1028700" indent="-342900">
              <a:defRPr sz="3400"/>
            </a:lvl3pPr>
            <a:lvl4pPr marL="1371600" indent="-342900">
              <a:defRPr sz="3400"/>
            </a:lvl4pPr>
            <a:lvl5pPr marL="1714500" indent="-342900">
              <a:defRPr sz="3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2675A"/>
                </a:solidFill>
              </a:rPr>
              <a:t>正文级别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2675A"/>
                </a:solidFill>
              </a:rPr>
              <a:t>正文级别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2675A"/>
                </a:solidFill>
              </a:rPr>
              <a:t>正文级别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2675A"/>
                </a:solidFill>
              </a:rPr>
              <a:t>正文级别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2675A"/>
                </a:solidFill>
              </a:rPr>
              <a:t>正文级别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914400" y="685800"/>
            <a:ext cx="11176000" cy="838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说明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xfrm>
            <a:off x="1016000" y="7200900"/>
            <a:ext cx="5207000" cy="6604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  <a:lvl2pPr marL="0" indent="22860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2pPr>
            <a:lvl3pPr marL="0" indent="45720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3pPr>
            <a:lvl4pPr marL="0" indent="68580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4pPr>
            <a:lvl5pPr marL="0" indent="914400">
              <a:spcBef>
                <a:spcPts val="0"/>
              </a:spcBef>
              <a:buSzTx/>
              <a:buNone/>
              <a:defRPr sz="24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515151"/>
                </a:solidFill>
              </a:rPr>
              <a:t>正文级别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515151"/>
                </a:solidFill>
              </a:rPr>
              <a:t>正文级别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515151"/>
                </a:solidFill>
              </a:rPr>
              <a:t>正文级别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515151"/>
                </a:solidFill>
              </a:rPr>
              <a:t>正文级别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515151"/>
                </a:solidFill>
              </a:rPr>
              <a:t>正文级别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14400" y="317500"/>
            <a:ext cx="11176000" cy="177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817463"/>
                </a:solidFill>
              </a:rP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14400" y="2717800"/>
            <a:ext cx="11176000" cy="635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2675A"/>
                </a:solidFill>
              </a:rP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xmlns:p14="http://schemas.microsoft.com/office/powerpoint/2010/main" spd="med"/>
  <p:txStyles>
    <p:titleStyle>
      <a:lvl1pPr algn="ctr" defTabSz="584200">
        <a:defRPr sz="5800">
          <a:solidFill>
            <a:srgbClr val="817463"/>
          </a:solidFill>
          <a:latin typeface="+mj-lt"/>
          <a:ea typeface="+mj-ea"/>
          <a:cs typeface="+mj-cs"/>
          <a:sym typeface="Baskerville"/>
        </a:defRPr>
      </a:lvl1pPr>
      <a:lvl2pPr indent="228600" algn="ctr" defTabSz="584200">
        <a:defRPr sz="5800">
          <a:solidFill>
            <a:srgbClr val="817463"/>
          </a:solidFill>
          <a:latin typeface="+mj-lt"/>
          <a:ea typeface="+mj-ea"/>
          <a:cs typeface="+mj-cs"/>
          <a:sym typeface="Baskerville"/>
        </a:defRPr>
      </a:lvl2pPr>
      <a:lvl3pPr indent="457200" algn="ctr" defTabSz="584200">
        <a:defRPr sz="5800">
          <a:solidFill>
            <a:srgbClr val="817463"/>
          </a:solidFill>
          <a:latin typeface="+mj-lt"/>
          <a:ea typeface="+mj-ea"/>
          <a:cs typeface="+mj-cs"/>
          <a:sym typeface="Baskerville"/>
        </a:defRPr>
      </a:lvl3pPr>
      <a:lvl4pPr indent="685800" algn="ctr" defTabSz="584200">
        <a:defRPr sz="5800">
          <a:solidFill>
            <a:srgbClr val="817463"/>
          </a:solidFill>
          <a:latin typeface="+mj-lt"/>
          <a:ea typeface="+mj-ea"/>
          <a:cs typeface="+mj-cs"/>
          <a:sym typeface="Baskerville"/>
        </a:defRPr>
      </a:lvl4pPr>
      <a:lvl5pPr indent="914400" algn="ctr" defTabSz="584200">
        <a:defRPr sz="5800">
          <a:solidFill>
            <a:srgbClr val="817463"/>
          </a:solidFill>
          <a:latin typeface="+mj-lt"/>
          <a:ea typeface="+mj-ea"/>
          <a:cs typeface="+mj-cs"/>
          <a:sym typeface="Baskerville"/>
        </a:defRPr>
      </a:lvl5pPr>
      <a:lvl6pPr indent="1143000" algn="ctr" defTabSz="584200">
        <a:defRPr sz="5800">
          <a:solidFill>
            <a:srgbClr val="817463"/>
          </a:solidFill>
          <a:latin typeface="+mj-lt"/>
          <a:ea typeface="+mj-ea"/>
          <a:cs typeface="+mj-cs"/>
          <a:sym typeface="Baskerville"/>
        </a:defRPr>
      </a:lvl6pPr>
      <a:lvl7pPr indent="1371600" algn="ctr" defTabSz="584200">
        <a:defRPr sz="5800">
          <a:solidFill>
            <a:srgbClr val="817463"/>
          </a:solidFill>
          <a:latin typeface="+mj-lt"/>
          <a:ea typeface="+mj-ea"/>
          <a:cs typeface="+mj-cs"/>
          <a:sym typeface="Baskerville"/>
        </a:defRPr>
      </a:lvl7pPr>
      <a:lvl8pPr indent="1600200" algn="ctr" defTabSz="584200">
        <a:defRPr sz="5800">
          <a:solidFill>
            <a:srgbClr val="817463"/>
          </a:solidFill>
          <a:latin typeface="+mj-lt"/>
          <a:ea typeface="+mj-ea"/>
          <a:cs typeface="+mj-cs"/>
          <a:sym typeface="Baskerville"/>
        </a:defRPr>
      </a:lvl8pPr>
      <a:lvl9pPr indent="1828800" algn="ctr" defTabSz="584200">
        <a:defRPr sz="5800">
          <a:solidFill>
            <a:srgbClr val="817463"/>
          </a:solidFill>
          <a:latin typeface="+mj-lt"/>
          <a:ea typeface="+mj-ea"/>
          <a:cs typeface="+mj-cs"/>
          <a:sym typeface="Baskerville"/>
        </a:defRPr>
      </a:lvl9pPr>
    </p:titleStyle>
    <p:bodyStyle>
      <a:lvl1pPr marL="419100" indent="-419100" defTabSz="584200">
        <a:spcBef>
          <a:spcPts val="3800"/>
        </a:spcBef>
        <a:buSzPct val="100000"/>
        <a:buChar char="•"/>
        <a:defRPr sz="4000">
          <a:solidFill>
            <a:srgbClr val="72675A"/>
          </a:solidFill>
          <a:latin typeface="+mj-lt"/>
          <a:ea typeface="+mj-ea"/>
          <a:cs typeface="+mj-cs"/>
          <a:sym typeface="Baskerville"/>
        </a:defRPr>
      </a:lvl1pPr>
      <a:lvl2pPr marL="838200" indent="-419100" defTabSz="584200">
        <a:spcBef>
          <a:spcPts val="3800"/>
        </a:spcBef>
        <a:buSzPct val="100000"/>
        <a:buChar char="•"/>
        <a:defRPr sz="4000">
          <a:solidFill>
            <a:srgbClr val="72675A"/>
          </a:solidFill>
          <a:latin typeface="+mj-lt"/>
          <a:ea typeface="+mj-ea"/>
          <a:cs typeface="+mj-cs"/>
          <a:sym typeface="Baskerville"/>
        </a:defRPr>
      </a:lvl2pPr>
      <a:lvl3pPr marL="1257300" indent="-419100" defTabSz="584200">
        <a:spcBef>
          <a:spcPts val="3800"/>
        </a:spcBef>
        <a:buSzPct val="100000"/>
        <a:buChar char="•"/>
        <a:defRPr sz="4000">
          <a:solidFill>
            <a:srgbClr val="72675A"/>
          </a:solidFill>
          <a:latin typeface="+mj-lt"/>
          <a:ea typeface="+mj-ea"/>
          <a:cs typeface="+mj-cs"/>
          <a:sym typeface="Baskerville"/>
        </a:defRPr>
      </a:lvl3pPr>
      <a:lvl4pPr marL="1676400" indent="-419100" defTabSz="584200">
        <a:spcBef>
          <a:spcPts val="3800"/>
        </a:spcBef>
        <a:buSzPct val="100000"/>
        <a:buChar char="•"/>
        <a:defRPr sz="4000">
          <a:solidFill>
            <a:srgbClr val="72675A"/>
          </a:solidFill>
          <a:latin typeface="+mj-lt"/>
          <a:ea typeface="+mj-ea"/>
          <a:cs typeface="+mj-cs"/>
          <a:sym typeface="Baskerville"/>
        </a:defRPr>
      </a:lvl4pPr>
      <a:lvl5pPr marL="2095500" indent="-419100" defTabSz="584200">
        <a:spcBef>
          <a:spcPts val="3800"/>
        </a:spcBef>
        <a:buSzPct val="100000"/>
        <a:buChar char="•"/>
        <a:defRPr sz="4000">
          <a:solidFill>
            <a:srgbClr val="72675A"/>
          </a:solidFill>
          <a:latin typeface="+mj-lt"/>
          <a:ea typeface="+mj-ea"/>
          <a:cs typeface="+mj-cs"/>
          <a:sym typeface="Baskerville"/>
        </a:defRPr>
      </a:lvl5pPr>
      <a:lvl6pPr marL="2514600" indent="-419100" defTabSz="584200">
        <a:spcBef>
          <a:spcPts val="3800"/>
        </a:spcBef>
        <a:buSzPct val="100000"/>
        <a:buChar char="•"/>
        <a:defRPr sz="4000">
          <a:solidFill>
            <a:srgbClr val="72675A"/>
          </a:solidFill>
          <a:latin typeface="+mj-lt"/>
          <a:ea typeface="+mj-ea"/>
          <a:cs typeface="+mj-cs"/>
          <a:sym typeface="Baskerville"/>
        </a:defRPr>
      </a:lvl6pPr>
      <a:lvl7pPr marL="2933700" indent="-419100" defTabSz="584200">
        <a:spcBef>
          <a:spcPts val="3800"/>
        </a:spcBef>
        <a:buSzPct val="100000"/>
        <a:buChar char="•"/>
        <a:defRPr sz="4000">
          <a:solidFill>
            <a:srgbClr val="72675A"/>
          </a:solidFill>
          <a:latin typeface="+mj-lt"/>
          <a:ea typeface="+mj-ea"/>
          <a:cs typeface="+mj-cs"/>
          <a:sym typeface="Baskerville"/>
        </a:defRPr>
      </a:lvl7pPr>
      <a:lvl8pPr marL="3352800" indent="-419100" defTabSz="584200">
        <a:spcBef>
          <a:spcPts val="3800"/>
        </a:spcBef>
        <a:buSzPct val="100000"/>
        <a:buChar char="•"/>
        <a:defRPr sz="4000">
          <a:solidFill>
            <a:srgbClr val="72675A"/>
          </a:solidFill>
          <a:latin typeface="+mj-lt"/>
          <a:ea typeface="+mj-ea"/>
          <a:cs typeface="+mj-cs"/>
          <a:sym typeface="Baskerville"/>
        </a:defRPr>
      </a:lvl8pPr>
      <a:lvl9pPr marL="3771900" indent="-419100" defTabSz="584200">
        <a:spcBef>
          <a:spcPts val="3800"/>
        </a:spcBef>
        <a:buSzPct val="100000"/>
        <a:buChar char="•"/>
        <a:defRPr sz="4000">
          <a:solidFill>
            <a:srgbClr val="72675A"/>
          </a:solidFill>
          <a:latin typeface="+mj-lt"/>
          <a:ea typeface="+mj-ea"/>
          <a:cs typeface="+mj-cs"/>
          <a:sym typeface="Baskerville"/>
        </a:defRPr>
      </a:lvl9pPr>
    </p:bodyStyle>
    <p:otherStyle>
      <a:lvl1pPr algn="ctr" defTabSz="584200">
        <a:defRPr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latin typeface="+mn-lt"/>
          <a:ea typeface="+mn-ea"/>
          <a:cs typeface="+mn-cs"/>
          <a:sym typeface="Baskerville"/>
        </a:defRPr>
      </a:lvl1pPr>
      <a:lvl2pPr indent="228600" algn="ctr" defTabSz="584200">
        <a:defRPr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latin typeface="+mn-lt"/>
          <a:ea typeface="+mn-ea"/>
          <a:cs typeface="+mn-cs"/>
          <a:sym typeface="Baskerville"/>
        </a:defRPr>
      </a:lvl2pPr>
      <a:lvl3pPr indent="457200" algn="ctr" defTabSz="584200">
        <a:defRPr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latin typeface="+mn-lt"/>
          <a:ea typeface="+mn-ea"/>
          <a:cs typeface="+mn-cs"/>
          <a:sym typeface="Baskerville"/>
        </a:defRPr>
      </a:lvl3pPr>
      <a:lvl4pPr indent="685800" algn="ctr" defTabSz="584200">
        <a:defRPr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latin typeface="+mn-lt"/>
          <a:ea typeface="+mn-ea"/>
          <a:cs typeface="+mn-cs"/>
          <a:sym typeface="Baskerville"/>
        </a:defRPr>
      </a:lvl4pPr>
      <a:lvl5pPr indent="914400" algn="ctr" defTabSz="584200">
        <a:defRPr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latin typeface="+mn-lt"/>
          <a:ea typeface="+mn-ea"/>
          <a:cs typeface="+mn-cs"/>
          <a:sym typeface="Baskerville"/>
        </a:defRPr>
      </a:lvl5pPr>
      <a:lvl6pPr indent="1143000" algn="ctr" defTabSz="584200">
        <a:defRPr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latin typeface="+mn-lt"/>
          <a:ea typeface="+mn-ea"/>
          <a:cs typeface="+mn-cs"/>
          <a:sym typeface="Baskerville"/>
        </a:defRPr>
      </a:lvl6pPr>
      <a:lvl7pPr indent="1371600" algn="ctr" defTabSz="584200">
        <a:defRPr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latin typeface="+mn-lt"/>
          <a:ea typeface="+mn-ea"/>
          <a:cs typeface="+mn-cs"/>
          <a:sym typeface="Baskerville"/>
        </a:defRPr>
      </a:lvl7pPr>
      <a:lvl8pPr indent="1600200" algn="ctr" defTabSz="584200">
        <a:defRPr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latin typeface="+mn-lt"/>
          <a:ea typeface="+mn-ea"/>
          <a:cs typeface="+mn-cs"/>
          <a:sym typeface="Baskerville"/>
        </a:defRPr>
      </a:lvl8pPr>
      <a:lvl9pPr indent="1828800" algn="ctr" defTabSz="584200">
        <a:defRPr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cnblogs.com/index-html/archive/2011/12/31/js_battlecity.html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hyperlink" Target="http://www.etherdream.com/webdraw/demo/bin/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1047350" y="3150733"/>
            <a:ext cx="11176000" cy="14852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 dirty="0" smtClean="0"/>
              <a:t>JS </a:t>
            </a:r>
            <a:r>
              <a:rPr lang="zh-CN" altLang="en-US" dirty="0" smtClean="0"/>
              <a:t>小游戏</a:t>
            </a:r>
            <a:r>
              <a:rPr lang="zh-CN" altLang="en-US" dirty="0" smtClean="0"/>
              <a:t>制作</a:t>
            </a:r>
            <a:r>
              <a:rPr lang="zh-CN" altLang="en-US" dirty="0" smtClean="0"/>
              <a:t>技巧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 smtClean="0"/>
              <a:t>动画</a:t>
            </a:r>
            <a:endParaRPr dirty="0"/>
          </a:p>
        </p:txBody>
      </p:sp>
      <p:sp>
        <p:nvSpPr>
          <p:cNvPr id="8" name="文本框 7"/>
          <p:cNvSpPr txBox="1"/>
          <p:nvPr/>
        </p:nvSpPr>
        <p:spPr>
          <a:xfrm>
            <a:off x="1457614" y="5746218"/>
            <a:ext cx="10623212" cy="276998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250000"/>
              </a:lnSpc>
            </a:pPr>
            <a:r>
              <a:rPr lang="zh-CN" altLang="en-US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动画不用 </a:t>
            </a:r>
            <a:r>
              <a:rPr lang="en-US" altLang="zh-CN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GIF</a:t>
            </a:r>
            <a:r>
              <a:rPr lang="zh-CN" altLang="en-US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，而是通过</a:t>
            </a:r>
            <a:r>
              <a:rPr lang="zh-CN" altLang="en-US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脚本</a:t>
            </a:r>
            <a:r>
              <a:rPr lang="en-US" altLang="zh-CN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rgbClr val="FF0000"/>
                </a:solidFill>
              </a:rPr>
              <a:t>定时切换背景</a:t>
            </a:r>
            <a:r>
              <a:rPr lang="en-US" altLang="zh-CN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实现</a:t>
            </a:r>
            <a:r>
              <a:rPr lang="zh-CN" altLang="en-US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：</a:t>
            </a:r>
            <a:endParaRPr lang="en-US" altLang="zh-CN" sz="32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>
              <a:lnSpc>
                <a:spcPct val="150000"/>
              </a:lnSpc>
            </a:pPr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div.style.backgroundPositionX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=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(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-i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ndex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* </a:t>
            </a:r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frameWidth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)</a:t>
            </a:r>
          </a:p>
          <a:p>
            <a:pPr algn="l" rtl="0" latinLnBrk="1" hangingPunct="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index</a:t>
            </a:r>
            <a:r>
              <a:rPr lang="zh-CN" altLang="en-US" sz="32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=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(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index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+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1)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%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frameNum</a:t>
            </a:r>
            <a:endParaRPr lang="en-US" altLang="zh-CN" sz="32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614" y="2320155"/>
            <a:ext cx="3826891" cy="331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72829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精灵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256327" y="2399191"/>
            <a:ext cx="9385425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altLang="zh-CN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Sprite</a:t>
            </a:r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，</a:t>
            </a:r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游戏</a:t>
            </a:r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中会动的</a:t>
            </a:r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单元</a:t>
            </a:r>
            <a:endParaRPr lang="en-US" altLang="zh-CN" sz="44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822" y="3384113"/>
            <a:ext cx="8326930" cy="596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1899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精灵</a:t>
            </a:r>
            <a:r>
              <a:rPr lang="en-US" dirty="0" smtClean="0"/>
              <a:t>封</a:t>
            </a:r>
            <a:r>
              <a:rPr lang="en-US" dirty="0" smtClean="0"/>
              <a:t>装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344427" y="2520012"/>
            <a:ext cx="106538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隐藏</a:t>
            </a:r>
            <a:r>
              <a:rPr lang="en-US" altLang="zh-CN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DOM </a:t>
            </a:r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细节</a:t>
            </a:r>
            <a:endParaRPr lang="en-US" altLang="zh-CN" sz="44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44427" y="3979794"/>
            <a:ext cx="4410479" cy="453457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游戏逻辑：</a:t>
            </a:r>
            <a:endParaRPr lang="en-US" altLang="zh-CN" sz="32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/>
            <a:endParaRPr lang="en-US" altLang="zh-CN" sz="32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/>
            <a:r>
              <a:rPr lang="en-US" altLang="zh-CN" sz="32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var</a:t>
            </a:r>
            <a:r>
              <a:rPr lang="en-US" altLang="zh-CN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s = new Sprite</a:t>
            </a:r>
            <a:r>
              <a:rPr lang="en-US" altLang="en-US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()</a:t>
            </a:r>
          </a:p>
          <a:p>
            <a:pPr algn="l" rtl="0" latinLnBrk="1" hangingPunct="0"/>
            <a:endParaRPr lang="en-US" altLang="zh-CN" sz="32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/>
            <a:r>
              <a:rPr lang="en-US" altLang="zh-CN" sz="32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s.hide</a:t>
            </a:r>
            <a:r>
              <a:rPr lang="en-US" altLang="zh-CN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()</a:t>
            </a:r>
          </a:p>
          <a:p>
            <a:pPr algn="l" rtl="0" latinLnBrk="1" hangingPunct="0"/>
            <a:endParaRPr lang="en-US" altLang="zh-CN" sz="32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/>
            <a:r>
              <a:rPr lang="en-US" altLang="zh-CN" sz="32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s.move</a:t>
            </a:r>
            <a:r>
              <a:rPr lang="en-US" altLang="zh-CN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(100, 200)</a:t>
            </a:r>
          </a:p>
          <a:p>
            <a:pPr algn="l" rtl="0" latinLnBrk="1" hangingPunct="0"/>
            <a:endParaRPr lang="en-US" altLang="zh-CN" sz="32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/>
            <a:r>
              <a:rPr lang="en-US" altLang="zh-CN" sz="32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s.setFrame</a:t>
            </a:r>
            <a:r>
              <a:rPr lang="en-US" altLang="zh-CN" sz="32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(2)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188935" y="3979794"/>
            <a:ext cx="5519665" cy="453457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背后细节：</a:t>
            </a:r>
            <a:endParaRPr lang="en-US" altLang="zh-CN" sz="3200" dirty="0" smtClean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pPr algn="l" rtl="0" latinLnBrk="1" hangingPunct="0"/>
            <a:endParaRPr lang="en-US" altLang="zh-CN" sz="3200" dirty="0" smtClean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pPr algn="l" rtl="0" latinLnBrk="1" hangingPunct="0"/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document.createElement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('div')</a:t>
            </a:r>
          </a:p>
          <a:p>
            <a:pPr algn="l" rtl="0" latinLnBrk="1" hangingPunct="0"/>
            <a:endParaRPr lang="en-US" altLang="zh-CN" sz="32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pPr algn="l" rtl="0" latinLnBrk="1" hangingPunct="0"/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sty.display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=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'none'</a:t>
            </a:r>
          </a:p>
          <a:p>
            <a:pPr algn="l" rtl="0" latinLnBrk="1" hangingPunct="0"/>
            <a:endParaRPr lang="en-US" altLang="zh-CN" sz="3200" dirty="0" smtClean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pPr algn="l" rtl="0" latinLnBrk="1" hangingPunct="0"/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sty.left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=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x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+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'</a:t>
            </a:r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px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';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  </a:t>
            </a:r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sty.top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=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...</a:t>
            </a:r>
          </a:p>
          <a:p>
            <a:pPr algn="l" rtl="0" latinLnBrk="1" hangingPunct="0"/>
            <a:endParaRPr lang="en-US" altLang="zh-CN" sz="32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pPr algn="l" rtl="0" latinLnBrk="1" hangingPunct="0"/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sty.backgroundPosition</a:t>
            </a:r>
            <a:r>
              <a:rPr lang="en-US" altLang="zh-CN" sz="3200" dirty="0" err="1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X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=</a:t>
            </a:r>
            <a:r>
              <a:rPr lang="zh-CN" altLang="en-US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  </a:t>
            </a:r>
            <a:r>
              <a:rPr lang="en-US" altLang="zh-CN" sz="32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21801712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帧驱动</a:t>
            </a:r>
            <a:endParaRPr dirty="0"/>
          </a:p>
        </p:txBody>
      </p:sp>
      <p:sp>
        <p:nvSpPr>
          <p:cNvPr id="5" name="文本框 4"/>
          <p:cNvSpPr txBox="1"/>
          <p:nvPr/>
        </p:nvSpPr>
        <p:spPr>
          <a:xfrm>
            <a:off x="1344427" y="3854951"/>
            <a:ext cx="9385425" cy="375487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function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onUpdate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()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{</a:t>
            </a:r>
          </a:p>
          <a:p>
            <a:pPr algn="l" rtl="0" latinLnBrk="1" hangingPunct="0">
              <a:lnSpc>
                <a:spcPct val="150000"/>
              </a:lnSpc>
            </a:pPr>
            <a:r>
              <a:rPr lang="zh-CN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requestAnimationFrame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onUpdate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)</a:t>
            </a:r>
          </a:p>
          <a:p>
            <a:pPr algn="l" rtl="0" latinLnBrk="1" hangingPunct="0">
              <a:lnSpc>
                <a:spcPct val="150000"/>
              </a:lnSpc>
            </a:pPr>
            <a:r>
              <a:rPr lang="zh-CN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//</a:t>
            </a:r>
            <a:r>
              <a:rPr lang="en-US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渲染逻辑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...</a:t>
            </a:r>
          </a:p>
          <a:p>
            <a:pPr algn="l" rtl="0" latinLnBrk="1" hangingPunct="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50000"/>
              </a:lnSpc>
            </a:pP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onUpdate</a:t>
            </a:r>
            <a:r>
              <a:rPr lang="en-US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()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44427" y="2667682"/>
            <a:ext cx="1065387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动画只在帧事件里处理</a:t>
            </a:r>
            <a:endParaRPr lang="en-US" altLang="zh-CN" sz="44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34064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注意点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256327" y="2333719"/>
            <a:ext cx="9385425" cy="377949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zh-CN" altLang="en-US" dirty="0" smtClean="0">
                <a:solidFill>
                  <a:srgbClr val="FF0000"/>
                </a:solidFill>
              </a:rPr>
              <a:t>这种不是桢驱动：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algn="l" rtl="0" latinLnBrk="1" hangingPunct="0">
              <a:lnSpc>
                <a:spcPct val="120000"/>
              </a:lnSpc>
            </a:pPr>
            <a:endParaRPr lang="en-US" altLang="zh-CN" dirty="0" smtClean="0">
              <a:solidFill>
                <a:srgbClr val="FF0000"/>
              </a:solidFill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function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onKeyDown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(e)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{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zh-CN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if (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e.keyCode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=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=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37)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/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/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按下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←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键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sprite.</a:t>
            </a:r>
            <a:r>
              <a:rPr lang="en-US" altLang="zh-CN" sz="32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m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oveByX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(-1)</a:t>
            </a:r>
            <a:b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</a:b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256327" y="6745861"/>
            <a:ext cx="1065387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键盘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事件的触发频率不可控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74242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43005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正确</a:t>
            </a:r>
            <a:r>
              <a:rPr lang="en-US" dirty="0" smtClean="0"/>
              <a:t>处理</a:t>
            </a:r>
            <a:r>
              <a:rPr lang="en-US" altLang="zh-CN" dirty="0"/>
              <a:t>按键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1256327" y="2391608"/>
            <a:ext cx="10478536" cy="65864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function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onKeyDown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(e)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{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/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/ </a:t>
            </a:r>
            <a:r>
              <a:rPr lang="zh-CN" altLang="en-US" sz="3200" dirty="0">
                <a:solidFill>
                  <a:srgbClr val="FF0000"/>
                </a:solidFill>
                <a:latin typeface="Consolas"/>
                <a:cs typeface="Consolas"/>
              </a:rPr>
              <a:t>仅记录状态</a:t>
            </a:r>
            <a:endParaRPr lang="en-US" altLang="zh-CN" sz="3200" dirty="0" smtClean="0">
              <a:solidFill>
                <a:srgbClr val="FF0000"/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zh-CN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KeyMap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[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e.keyCode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] = true;</a:t>
            </a:r>
            <a:b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</a:b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function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onKeyUp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e)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{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zh-CN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KeyMap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[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e.keyCode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] = false;</a:t>
            </a:r>
            <a:b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</a:b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</a:p>
          <a:p>
            <a:pPr algn="l" rtl="0" latinLnBrk="1" hangingPunct="0">
              <a:lnSpc>
                <a:spcPct val="120000"/>
              </a:lnSpc>
            </a:pP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function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onUpdate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()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{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 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/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/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rgbClr val="FF0000"/>
                </a:solidFill>
                <a:latin typeface="Consolas"/>
                <a:cs typeface="Consolas"/>
              </a:rPr>
              <a:t>在桢中处理</a:t>
            </a:r>
            <a:endParaRPr lang="en-US" altLang="zh-CN" sz="3200" dirty="0">
              <a:solidFill>
                <a:srgbClr val="FF0000"/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zh-CN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if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altLang="zh-CN" sz="32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KeyMap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[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37]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)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zh-CN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sprite.moveByX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(-1);</a:t>
            </a:r>
            <a:b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</a:b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642640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按键抽象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256327" y="7623351"/>
            <a:ext cx="10173108" cy="12680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if (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Joy.isPressed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Joy.KEY_LEFT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)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)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sprite.moveByX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(-1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)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27" y="2239511"/>
            <a:ext cx="9860922" cy="487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051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 smtClean="0"/>
              <a:t>帧率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1288477" y="4659486"/>
            <a:ext cx="9385425" cy="24499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function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onUpdate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()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{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//</a:t>
            </a:r>
            <a:r>
              <a:rPr lang="en-US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游戏逻辑 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1ms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zh-CN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//</a:t>
            </a:r>
            <a:r>
              <a:rPr lang="en-US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渲染逻辑 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99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ms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56327" y="1838550"/>
            <a:ext cx="9385425" cy="213391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25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期望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60 FPS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，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每帧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耗时不宜超过：</a:t>
            </a:r>
            <a:endParaRPr lang="en-US" alt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1000 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/ 60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=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16.7 </a:t>
            </a:r>
            <a:r>
              <a:rPr lang="en-US" altLang="zh-CN" dirty="0" err="1" smtClean="0">
                <a:solidFill>
                  <a:srgbClr val="FF0000"/>
                </a:solidFill>
              </a:rPr>
              <a:t>ms</a:t>
            </a:r>
            <a:endParaRPr lang="en-US" altLang="zh-CN" dirty="0" smtClean="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88477" y="7456658"/>
            <a:ext cx="9385425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上述渲染开销过大，只能达到 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10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FPS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12864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dirty="0" smtClean="0"/>
              <a:t>逻辑优先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1256327" y="2393617"/>
            <a:ext cx="9385425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zh-CN" altLang="en-US" dirty="0" smtClean="0">
                <a:solidFill>
                  <a:srgbClr val="FF0000"/>
                </a:solidFill>
              </a:rPr>
              <a:t>逻辑 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与</a:t>
            </a:r>
            <a:r>
              <a:rPr lang="en-US" altLang="zh-CN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zh-CN" altLang="en-US" dirty="0" smtClean="0">
                <a:solidFill>
                  <a:srgbClr val="FF0000"/>
                </a:solidFill>
              </a:rPr>
              <a:t>渲染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分离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56327" y="3300751"/>
            <a:ext cx="10880415" cy="256480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Sprite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.prototype.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move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= function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x, y) {</a:t>
            </a:r>
          </a:p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this.x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= x</a:t>
            </a:r>
            <a:r>
              <a:rPr lang="en-US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;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this.y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= y;</a:t>
            </a:r>
          </a:p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this._dirty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= true;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//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rgbClr val="FF0000"/>
                </a:solidFill>
                <a:latin typeface="Consolas"/>
                <a:cs typeface="Consolas"/>
              </a:rPr>
              <a:t>仅记录变化</a:t>
            </a:r>
            <a:endParaRPr lang="en-US" altLang="zh-CN" sz="3200" dirty="0" smtClean="0">
              <a:solidFill>
                <a:srgbClr val="FF0000"/>
              </a:solidFill>
              <a:latin typeface="Consolas"/>
              <a:cs typeface="Consolas"/>
            </a:endParaRPr>
          </a:p>
          <a:p>
            <a:pPr algn="l" rtl="0" latinLnBrk="1" hangingPunct="0"/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56327" y="6190345"/>
            <a:ext cx="10513525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这样，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游戏逻辑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仅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纯计算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，不涉及 </a:t>
            </a:r>
            <a:r>
              <a:rPr lang="en-US" altLang="zh-CN" dirty="0">
                <a:solidFill>
                  <a:schemeClr val="bg2">
                    <a:lumMod val="20000"/>
                    <a:lumOff val="80000"/>
                  </a:schemeClr>
                </a:solidFill>
              </a:rPr>
              <a:t>DOM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，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更轻量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56327" y="7129588"/>
            <a:ext cx="10880415" cy="207236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function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onUpdate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()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{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/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for </a:t>
            </a:r>
            <a:r>
              <a:rPr lang="en-US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i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=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0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;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i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&lt;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1000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;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i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++)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  sprites[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i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].move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...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)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;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8298165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dirty="0" smtClean="0"/>
              <a:t>渲染</a:t>
            </a:r>
            <a:r>
              <a:rPr lang="en-US" altLang="en-US" dirty="0" smtClean="0"/>
              <a:t>滞后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1256327" y="3796192"/>
            <a:ext cx="9803379" cy="305724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function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onRender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)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{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for each s in sprites</a:t>
            </a:r>
          </a:p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 if</a:t>
            </a:r>
            <a:r>
              <a:rPr lang="en-US" altLang="en-US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s._dirty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s._dirty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= false</a:t>
            </a:r>
          </a:p>
          <a:p>
            <a:pPr algn="l" rtl="0" latinLnBrk="1" hangingPunct="0"/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   render(...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)</a:t>
            </a:r>
          </a:p>
          <a:p>
            <a:pPr algn="l" rtl="0" latinLnBrk="1" hangingPunct="0"/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56327" y="2493060"/>
            <a:ext cx="9385425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选择空闲时机，批量渲染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56327" y="7554980"/>
            <a:ext cx="10483989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遍历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zh-CN" altLang="en-US" dirty="0" smtClean="0">
                <a:solidFill>
                  <a:srgbClr val="FF0000"/>
                </a:solidFill>
              </a:rPr>
              <a:t>有变化</a:t>
            </a:r>
            <a:r>
              <a:rPr lang="en-US" altLang="zh-CN" dirty="0" smtClean="0">
                <a:solidFill>
                  <a:srgbClr val="FF0000"/>
                </a:solidFill>
              </a:rPr>
              <a:t> 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的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Sprite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，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对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相应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DOM 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进行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操作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1224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912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JS </a:t>
            </a:r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小</a:t>
            </a:r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游戏目的</a:t>
            </a:r>
            <a:endParaRPr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11650" y="3349199"/>
            <a:ext cx="9385425" cy="492442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zh-CN" altLang="en-US" sz="40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加强前端知识</a:t>
            </a:r>
            <a:endParaRPr kumimoji="0" lang="en-US" altLang="zh-CN" sz="4000" b="0" i="0" u="none" strike="noStrike" cap="none" spc="0" normalizeH="0" baseline="0" dirty="0" smtClean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FillTx/>
              <a:sym typeface="Baskerville"/>
            </a:endParaRPr>
          </a:p>
          <a:p>
            <a:pPr marL="571500" marR="0" indent="-571500" algn="l" defTabSz="584200" rtl="0" fontAlgn="auto" latinLnBrk="1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kumimoji="0" lang="zh-CN" altLang="en-US" sz="40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了解动画原理</a:t>
            </a:r>
            <a:endParaRPr kumimoji="0" lang="en-US" altLang="zh-CN" sz="4000" b="0" i="0" u="none" strike="noStrike" cap="none" spc="0" normalizeH="0" baseline="0" dirty="0" smtClean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FillTx/>
              <a:sym typeface="Baskerville"/>
            </a:endParaRPr>
          </a:p>
          <a:p>
            <a:pPr marL="571500" marR="0" indent="-571500" algn="l" defTabSz="584200" rtl="0" fontAlgn="auto" latinLnBrk="1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zh-CN" altLang="en-US" sz="40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熟悉 </a:t>
            </a:r>
            <a:r>
              <a:rPr lang="en-US" altLang="zh-CN" sz="40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OOP</a:t>
            </a:r>
            <a:r>
              <a:rPr lang="zh-CN" altLang="en-US" sz="40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编程</a:t>
            </a:r>
            <a:endParaRPr lang="en-US" altLang="zh-CN" sz="4000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571500" marR="0" indent="-571500" algn="l" defTabSz="584200" rtl="0" fontAlgn="auto" latinLnBrk="1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zh-CN" altLang="en-US" sz="40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提高抽象能力</a:t>
            </a:r>
            <a:endParaRPr lang="en-US" altLang="zh-CN" sz="4000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11650" y="2692609"/>
            <a:ext cx="93854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584200" rtl="0" fontAlgn="auto" latinLnBrk="1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不是为了游戏本身，而是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：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52201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跳</a:t>
            </a:r>
            <a:r>
              <a:rPr lang="en-US" dirty="0" smtClean="0"/>
              <a:t>帧</a:t>
            </a:r>
            <a:r>
              <a:rPr lang="en-US" dirty="0" smtClean="0"/>
              <a:t>处理</a:t>
            </a:r>
            <a:endParaRPr dirty="0"/>
          </a:p>
        </p:txBody>
      </p:sp>
      <p:sp>
        <p:nvSpPr>
          <p:cNvPr id="11" name="文本框 10"/>
          <p:cNvSpPr txBox="1"/>
          <p:nvPr/>
        </p:nvSpPr>
        <p:spPr>
          <a:xfrm>
            <a:off x="1473027" y="2257038"/>
            <a:ext cx="9811731" cy="171841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5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每帧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理想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间隔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：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 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16 </a:t>
            </a:r>
            <a:r>
              <a:rPr lang="en-US" alt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ms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endParaRPr lang="en-US" alt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>
              <a:lnSpc>
                <a:spcPct val="15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然而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实际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间隔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bg2">
                    <a:lumMod val="20000"/>
                    <a:lumOff val="80000"/>
                  </a:schemeClr>
                </a:solidFill>
              </a:rPr>
              <a:t>160 </a:t>
            </a:r>
            <a:r>
              <a:rPr lang="en-US" altLang="zh-CN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ms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（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慢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了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zh-CN" altLang="en-US" dirty="0" smtClean="0">
                <a:solidFill>
                  <a:srgbClr val="FF0000"/>
                </a:solidFill>
              </a:rPr>
              <a:t>1</a:t>
            </a:r>
            <a:r>
              <a:rPr lang="en-US" altLang="zh-CN" dirty="0" smtClean="0">
                <a:solidFill>
                  <a:srgbClr val="FF0000"/>
                </a:solidFill>
              </a:rPr>
              <a:t>0</a:t>
            </a:r>
            <a:r>
              <a:rPr lang="en-US" altLang="en-US" dirty="0" smtClean="0">
                <a:solidFill>
                  <a:srgbClr val="FF0000"/>
                </a:solidFill>
              </a:rPr>
              <a:t> 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倍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）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473027" y="4578489"/>
            <a:ext cx="9385425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渲染之前，先把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逻辑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补上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：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473027" y="5635041"/>
            <a:ext cx="9385425" cy="185897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for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i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=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1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to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rgbClr val="FF0000"/>
                </a:solidFill>
                <a:latin typeface="Consolas"/>
                <a:cs typeface="Consolas"/>
              </a:rPr>
              <a:t>10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//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重复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执行游戏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逻辑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U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pdate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()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onRender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()        //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渲染（最后次的状态）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473027" y="7958935"/>
            <a:ext cx="10525271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画面变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卡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（6 FPS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）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、但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游戏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进度能跟上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016722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背景绘制</a:t>
            </a:r>
            <a:endParaRPr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807" y="2375417"/>
            <a:ext cx="7826292" cy="663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051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地砖层</a:t>
            </a:r>
            <a:endParaRPr dirty="0"/>
          </a:p>
        </p:txBody>
      </p:sp>
      <p:sp>
        <p:nvSpPr>
          <p:cNvPr id="5" name="文本框 4"/>
          <p:cNvSpPr txBox="1"/>
          <p:nvPr/>
        </p:nvSpPr>
        <p:spPr>
          <a:xfrm>
            <a:off x="1095576" y="2484838"/>
            <a:ext cx="9505674" cy="269817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优点：少量素材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，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无限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地图</a:t>
            </a:r>
            <a:endParaRPr kumimoji="0" lang="en-US" altLang="zh-CN" sz="4400" b="0" i="0" u="none" strike="noStrike" cap="none" spc="0" normalizeH="0" baseline="0" dirty="0" smtClean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FillTx/>
              <a:sym typeface="Baskerville"/>
            </a:endParaRPr>
          </a:p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en-US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缺点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：实现复杂</a:t>
            </a:r>
            <a:r>
              <a:rPr lang="en-US" altLang="zh-CN" sz="4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，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画质较低</a:t>
            </a:r>
            <a:r>
              <a:rPr lang="en-US" altLang="zh-CN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endParaRPr lang="en-US" altLang="zh-CN" sz="44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0081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 smtClean="0"/>
              <a:t>传统</a:t>
            </a:r>
            <a:r>
              <a:rPr lang="zh-CN" altLang="en-US" dirty="0" smtClean="0"/>
              <a:t>地砖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256327" y="2166548"/>
            <a:ext cx="9385425" cy="411907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250000"/>
              </a:lnSpc>
            </a:pP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实现：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使用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&lt;table&gt;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或 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&lt;div&gt; 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组合实现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>
              <a:lnSpc>
                <a:spcPct val="25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优点：简单，兼容性好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>
              <a:lnSpc>
                <a:spcPct val="25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缺陷：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DOM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数量非常多，性能开销大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002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dirty="0" smtClean="0"/>
              <a:t>优化技巧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256327" y="2307699"/>
            <a:ext cx="9385425" cy="88742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50000"/>
              </a:lnSpc>
            </a:pPr>
            <a:r>
              <a:rPr lang="zh-CN" altLang="en-US" dirty="0">
                <a:solidFill>
                  <a:schemeClr val="bg2">
                    <a:lumMod val="20000"/>
                    <a:lumOff val="80000"/>
                  </a:schemeClr>
                </a:solidFill>
              </a:rPr>
              <a:t>预先合并多种组合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，减少 </a:t>
            </a:r>
            <a:r>
              <a:rPr lang="en-US" altLang="zh-CN" dirty="0">
                <a:solidFill>
                  <a:schemeClr val="bg2">
                    <a:lumMod val="20000"/>
                    <a:lumOff val="80000"/>
                  </a:schemeClr>
                </a:solidFill>
              </a:rPr>
              <a:t>DOM 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数量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56329" y="8248958"/>
            <a:ext cx="112519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400" dirty="0" smtClean="0">
                <a:solidFill>
                  <a:schemeClr val="bg2">
                    <a:lumMod val="20000"/>
                    <a:lumOff val="80000"/>
                  </a:schemeClr>
                </a:solidFill>
                <a:hlinkClick r:id="rId2"/>
              </a:rPr>
              <a:t>http:</a:t>
            </a:r>
            <a:r>
              <a:rPr lang="en-US" altLang="zh-CN" sz="2400" dirty="0">
                <a:solidFill>
                  <a:schemeClr val="bg2">
                    <a:lumMod val="20000"/>
                    <a:lumOff val="80000"/>
                  </a:schemeClr>
                </a:solidFill>
                <a:hlinkClick r:id="rId2"/>
              </a:rPr>
              <a:t>//</a:t>
            </a:r>
            <a:r>
              <a:rPr lang="en-US" altLang="zh-CN" sz="2400" dirty="0" err="1">
                <a:solidFill>
                  <a:schemeClr val="bg2">
                    <a:lumMod val="20000"/>
                    <a:lumOff val="80000"/>
                  </a:schemeClr>
                </a:solidFill>
                <a:hlinkClick r:id="rId2"/>
              </a:rPr>
              <a:t>www.cnblogs.com</a:t>
            </a:r>
            <a:r>
              <a:rPr lang="en-US" altLang="zh-CN" sz="2400" dirty="0">
                <a:solidFill>
                  <a:schemeClr val="bg2">
                    <a:lumMod val="20000"/>
                    <a:lumOff val="80000"/>
                  </a:schemeClr>
                </a:solidFill>
                <a:hlinkClick r:id="rId2"/>
              </a:rPr>
              <a:t>/index-html/archive/2011/12/31/</a:t>
            </a:r>
            <a:r>
              <a:rPr lang="en-US" altLang="zh-CN" sz="2400" dirty="0" err="1" smtClean="0">
                <a:solidFill>
                  <a:schemeClr val="bg2">
                    <a:lumMod val="20000"/>
                    <a:lumOff val="80000"/>
                  </a:schemeClr>
                </a:solidFill>
                <a:hlinkClick r:id="rId2"/>
              </a:rPr>
              <a:t>js_battlecity.html</a:t>
            </a:r>
            <a:endParaRPr lang="zh-CN" altLang="en-US" sz="24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" name="图片 2" descr="tile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329" y="4997936"/>
            <a:ext cx="9144000" cy="609600"/>
          </a:xfrm>
          <a:prstGeom prst="rect">
            <a:avLst/>
          </a:prstGeom>
        </p:spPr>
      </p:pic>
      <p:pic>
        <p:nvPicPr>
          <p:cNvPr id="6" name="图片 5" descr="tile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329" y="5936765"/>
            <a:ext cx="9144000" cy="635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175950" y="3792014"/>
            <a:ext cx="93854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案例（坦克大战的砖块和铁块）：</a:t>
            </a:r>
            <a:endParaRPr lang="zh-CN" altLang="en-US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56329" y="7001182"/>
            <a:ext cx="9996653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预先组合</a:t>
            </a:r>
            <a:r>
              <a:rPr lang="en-US" altLang="zh-CN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2x2 </a:t>
            </a:r>
            <a:r>
              <a:rPr lang="en-US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的砖块图片，可减少 4 倍元素量</a:t>
            </a:r>
            <a:endParaRPr lang="zh-CN" altLang="en-US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83808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画布地砖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256327" y="2166548"/>
            <a:ext cx="9385425" cy="411907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250000"/>
              </a:lnSpc>
            </a:pP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实现：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使用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&lt;canvas&gt;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实现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>
              <a:lnSpc>
                <a:spcPct val="25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优点：性能高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>
              <a:lnSpc>
                <a:spcPct val="250000"/>
              </a:lnSpc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缺陷：浏览器兼容性问题，需支持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HTML5</a:t>
            </a:r>
          </a:p>
        </p:txBody>
      </p:sp>
    </p:spTree>
    <p:extLst>
      <p:ext uri="{BB962C8B-B14F-4D97-AF65-F5344CB8AC3E}">
        <p14:creationId xmlns:p14="http://schemas.microsoft.com/office/powerpoint/2010/main" val="15173051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HTML5 比例</a:t>
            </a:r>
            <a:endParaRPr dirty="0"/>
          </a:p>
        </p:txBody>
      </p:sp>
      <p:pic>
        <p:nvPicPr>
          <p:cNvPr id="5" name="图片 4" descr="updat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950" y="2047246"/>
            <a:ext cx="10445296" cy="743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98286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HTML5 / Flash </a:t>
            </a:r>
            <a:endParaRPr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547" y="3255548"/>
            <a:ext cx="2921000" cy="2921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40252" y="7104351"/>
            <a:ext cx="10044506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rtl="0" latinLnBrk="1" hangingPunct="0"/>
            <a:r>
              <a:rPr lang="en-US" altLang="zh-CN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HAXE</a:t>
            </a: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，</a:t>
            </a: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一种跨</a:t>
            </a: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平台的语言</a:t>
            </a:r>
            <a:endParaRPr lang="en-US" altLang="zh-CN" sz="4400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33777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HAXE 特征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1095576" y="2547187"/>
            <a:ext cx="10902722" cy="405239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强类型</a:t>
            </a:r>
            <a:r>
              <a:rPr lang="en-US" altLang="zh-CN" sz="4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、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OOP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、模块化</a:t>
            </a:r>
            <a:endParaRPr kumimoji="0" lang="en-US" altLang="zh-CN" sz="4400" b="0" i="0" u="none" strike="noStrike" cap="none" spc="0" normalizeH="0" baseline="0" dirty="0" smtClean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FillTx/>
              <a:sym typeface="Baskerville"/>
            </a:endParaRPr>
          </a:p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en-US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可</a:t>
            </a: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编译成</a:t>
            </a:r>
            <a:r>
              <a:rPr lang="en-US" altLang="zh-CN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 </a:t>
            </a:r>
            <a:r>
              <a:rPr lang="en-US" altLang="zh-CN" sz="4400" dirty="0" err="1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JS</a:t>
            </a:r>
            <a:r>
              <a:rPr lang="en-US" altLang="en-US" sz="4400" dirty="0" err="1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、</a:t>
            </a:r>
            <a:r>
              <a:rPr lang="en-US" altLang="en-US" sz="4400" dirty="0" err="1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Flash</a:t>
            </a: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，</a:t>
            </a: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编译速度快</a:t>
            </a:r>
            <a:endParaRPr lang="en-US" altLang="zh-CN" sz="4400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en-US" altLang="zh-CN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Flash </a:t>
            </a: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可在</a:t>
            </a:r>
            <a:r>
              <a:rPr lang="en-US" altLang="zh-CN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IDE </a:t>
            </a: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中调试（</a:t>
            </a:r>
            <a:r>
              <a:rPr lang="en-US" altLang="zh-CN" sz="4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Flash Develop </a:t>
            </a:r>
            <a:r>
              <a:rPr lang="zh-CN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6892320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10855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跨平台编译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1256327" y="2384961"/>
            <a:ext cx="9385425" cy="599548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class Canvas {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.....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public function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draw(...)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{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rgbClr val="FF0000"/>
                </a:solidFill>
                <a:latin typeface="Consolas"/>
                <a:cs typeface="Consolas"/>
              </a:rPr>
              <a:t>#if flash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 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bitmapData.copyPixels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(...);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rgbClr val="FF0000"/>
                </a:solidFill>
                <a:latin typeface="Consolas"/>
                <a:cs typeface="Consolas"/>
              </a:rPr>
              <a:t>#</a:t>
            </a:r>
            <a:r>
              <a:rPr lang="en-US" altLang="zh-CN" sz="3200" dirty="0" err="1" smtClean="0">
                <a:solidFill>
                  <a:srgbClr val="FF0000"/>
                </a:solidFill>
                <a:latin typeface="Consolas"/>
                <a:cs typeface="Consolas"/>
              </a:rPr>
              <a:t>elseif</a:t>
            </a:r>
            <a:r>
              <a:rPr lang="en-US" altLang="zh-CN" sz="3200" dirty="0" smtClean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altLang="zh-CN" sz="3200" dirty="0" err="1" smtClean="0">
                <a:solidFill>
                  <a:srgbClr val="FF0000"/>
                </a:solidFill>
                <a:latin typeface="Consolas"/>
                <a:cs typeface="Consolas"/>
              </a:rPr>
              <a:t>js</a:t>
            </a:r>
            <a:endParaRPr lang="en-US" altLang="zh-CN" sz="3200" dirty="0" smtClean="0">
              <a:solidFill>
                <a:srgbClr val="FF0000"/>
              </a:solidFill>
              <a:latin typeface="Consolas"/>
              <a:cs typeface="Consolas"/>
            </a:endParaRP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    context2d.drawImage(...);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rgbClr val="FF0000"/>
                </a:solidFill>
                <a:latin typeface="Consolas"/>
                <a:cs typeface="Consolas"/>
              </a:rPr>
              <a:t>#end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  }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907275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3649061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 smtClean="0"/>
              <a:t>个人</a:t>
            </a:r>
            <a:r>
              <a:rPr lang="zh-CN" altLang="en-US" dirty="0" smtClean="0"/>
              <a:t>心得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79682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10855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Demo</a:t>
            </a:r>
            <a:endParaRPr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946" y="2192903"/>
            <a:ext cx="5843515" cy="562332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168" y="2192903"/>
            <a:ext cx="5997053" cy="562332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32946" y="8392519"/>
            <a:ext cx="103644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2">
                    <a:lumMod val="40000"/>
                    <a:lumOff val="60000"/>
                  </a:schemeClr>
                </a:solidFill>
                <a:hlinkClick r:id="rId4"/>
              </a:rPr>
              <a:t>http://</a:t>
            </a:r>
            <a:r>
              <a:rPr lang="en-US" altLang="zh-CN" dirty="0" err="1">
                <a:solidFill>
                  <a:schemeClr val="bg2">
                    <a:lumMod val="40000"/>
                    <a:lumOff val="60000"/>
                  </a:schemeClr>
                </a:solidFill>
                <a:hlinkClick r:id="rId4"/>
              </a:rPr>
              <a:t>www.etherdream.com</a:t>
            </a:r>
            <a:r>
              <a:rPr lang="en-US" altLang="zh-CN" dirty="0">
                <a:solidFill>
                  <a:schemeClr val="bg2">
                    <a:lumMod val="40000"/>
                    <a:lumOff val="60000"/>
                  </a:schemeClr>
                </a:solidFill>
                <a:hlinkClick r:id="rId4"/>
              </a:rPr>
              <a:t>/</a:t>
            </a:r>
            <a:r>
              <a:rPr lang="en-US" altLang="zh-CN" dirty="0" err="1">
                <a:solidFill>
                  <a:schemeClr val="bg2">
                    <a:lumMod val="40000"/>
                    <a:lumOff val="60000"/>
                  </a:schemeClr>
                </a:solidFill>
                <a:hlinkClick r:id="rId4"/>
              </a:rPr>
              <a:t>webdraw</a:t>
            </a:r>
            <a:r>
              <a:rPr lang="en-US" altLang="zh-CN" dirty="0">
                <a:solidFill>
                  <a:schemeClr val="bg2">
                    <a:lumMod val="40000"/>
                    <a:lumOff val="60000"/>
                  </a:schemeClr>
                </a:solidFill>
                <a:hlinkClick r:id="rId4"/>
              </a:rPr>
              <a:t>/demo/bin/</a:t>
            </a:r>
            <a:endParaRPr lang="zh-CN" alt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06236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10855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 dirty="0" smtClean="0"/>
              <a:t>HAXE </a:t>
            </a:r>
            <a:r>
              <a:rPr lang="zh-CN" altLang="en-US" dirty="0" smtClean="0"/>
              <a:t>做小游戏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974697" y="2026437"/>
            <a:ext cx="10782473" cy="691471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代码复用：一份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代码</a:t>
            </a: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，生成  </a:t>
            </a:r>
            <a:r>
              <a:rPr kumimoji="0" lang="en-US" altLang="zh-CN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HTML5</a:t>
            </a: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 </a:t>
            </a:r>
            <a:r>
              <a:rPr kumimoji="0" lang="en-US" altLang="zh-CN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/</a:t>
            </a: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 </a:t>
            </a:r>
            <a:r>
              <a:rPr kumimoji="0" lang="en-US" altLang="zh-CN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Flash</a:t>
            </a:r>
          </a:p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代码优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雅：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OOP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、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模块等，避免造轮子</a:t>
            </a:r>
            <a:endParaRPr kumimoji="0" lang="en-US" altLang="zh-CN" sz="3200" b="0" i="0" u="none" strike="noStrike" cap="none" spc="0" normalizeH="0" baseline="0" dirty="0" smtClean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FillTx/>
              <a:sym typeface="Baskerville"/>
            </a:endParaRPr>
          </a:p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原生实现：无需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JS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和 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Flash 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通信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，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性能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极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高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兼容性强</a:t>
            </a: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：</a:t>
            </a: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从</a:t>
            </a: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老 </a:t>
            </a:r>
            <a:r>
              <a:rPr kumimoji="0" lang="en-US" altLang="zh-CN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IE</a:t>
            </a:r>
            <a:r>
              <a:rPr lang="en-US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到</a:t>
            </a: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最新浏览器</a:t>
            </a:r>
            <a:r>
              <a:rPr kumimoji="0" lang="zh-CN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FillTx/>
                <a:sym typeface="Baskerville"/>
              </a:rPr>
              <a:t>，都可运行</a:t>
            </a:r>
            <a:endParaRPr kumimoji="0" lang="en-US" altLang="zh-CN" sz="3200" b="0" i="0" u="none" strike="noStrike" cap="none" spc="0" normalizeH="0" baseline="0" dirty="0" smtClean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FillTx/>
              <a:sym typeface="Baskerville"/>
            </a:endParaRPr>
          </a:p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en-US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编译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优势：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编译期提前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发现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错误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，</a:t>
            </a:r>
            <a:r>
              <a:rPr lang="en-US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减少潜在问题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调试简单：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IDE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支持调试，</a:t>
            </a:r>
            <a:r>
              <a:rPr lang="zh-CN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提高游戏逻辑的</a:t>
            </a:r>
            <a:r>
              <a:rPr lang="en-US" altLang="en-US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调试效率</a:t>
            </a:r>
            <a:endParaRPr lang="en-US" altLang="zh-CN" sz="3200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571500" indent="-571500" algn="l" rtl="0" latinLnBrk="1" hangingPunct="0">
              <a:lnSpc>
                <a:spcPct val="200000"/>
              </a:lnSpc>
              <a:buFont typeface="Arial"/>
              <a:buChar char="•"/>
            </a:pPr>
            <a:r>
              <a:rPr lang="zh-CN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.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.....</a:t>
            </a:r>
          </a:p>
        </p:txBody>
      </p:sp>
    </p:spTree>
    <p:extLst>
      <p:ext uri="{BB962C8B-B14F-4D97-AF65-F5344CB8AC3E}">
        <p14:creationId xmlns:p14="http://schemas.microsoft.com/office/powerpoint/2010/main" val="267916658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3903895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 sz="8000" dirty="0" smtClean="0"/>
              <a:t>Game</a:t>
            </a:r>
            <a:r>
              <a:rPr lang="zh-CN" altLang="en-US" sz="8000" dirty="0" smtClean="0"/>
              <a:t>  </a:t>
            </a:r>
            <a:r>
              <a:rPr lang="en-US" altLang="zh-CN" sz="8000" dirty="0" smtClean="0"/>
              <a:t>OVER</a:t>
            </a:r>
            <a:endParaRPr sz="8000" dirty="0"/>
          </a:p>
        </p:txBody>
      </p:sp>
    </p:spTree>
    <p:extLst>
      <p:ext uri="{BB962C8B-B14F-4D97-AF65-F5344CB8AC3E}">
        <p14:creationId xmlns:p14="http://schemas.microsoft.com/office/powerpoint/2010/main" val="84665863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第一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次做</a:t>
            </a:r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小游戏</a:t>
            </a:r>
            <a:endParaRPr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11650" y="2557198"/>
            <a:ext cx="93854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584200" rtl="0" fontAlgn="auto" latinLnBrk="1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最先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用 </a:t>
            </a:r>
            <a:r>
              <a:rPr lang="en-US" altLang="zh-CN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VB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做的扫雷：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11650" y="8122944"/>
            <a:ext cx="10483604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游戏逻辑很简单</a:t>
            </a:r>
            <a:r>
              <a:rPr lang="en-US" alt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，</a:t>
            </a:r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但绘制、调整</a:t>
            </a:r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界面</a:t>
            </a:r>
            <a:r>
              <a:rPr lang="en-US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十分</a:t>
            </a:r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麻烦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428" y="3635402"/>
            <a:ext cx="3948923" cy="414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4232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移植成网页版</a:t>
            </a:r>
            <a:endParaRPr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75950" y="2669723"/>
            <a:ext cx="93854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dirty="0">
                <a:solidFill>
                  <a:schemeClr val="bg2">
                    <a:lumMod val="20000"/>
                    <a:lumOff val="80000"/>
                  </a:schemeClr>
                </a:solidFill>
              </a:rPr>
              <a:t>一个</a:t>
            </a:r>
            <a:r>
              <a:rPr lang="en-US" altLang="zh-CN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&lt;table&gt; 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搞定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主界面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111650" y="8159076"/>
            <a:ext cx="1102509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细节用</a:t>
            </a:r>
            <a:r>
              <a:rPr lang="en-US" altLang="zh-CN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CSS </a:t>
            </a:r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调整，无需编</a:t>
            </a:r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程</a:t>
            </a:r>
            <a:r>
              <a:rPr lang="en-US" altLang="zh-CN" dirty="0">
                <a:solidFill>
                  <a:schemeClr val="tx1">
                    <a:lumMod val="60000"/>
                    <a:lumOff val="40000"/>
                  </a:schemeClr>
                </a:solidFill>
              </a:rPr>
              <a:t>！</a:t>
            </a:r>
            <a:endParaRPr lang="zh-CN" altLang="en-US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0118" y="3584675"/>
            <a:ext cx="52578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0714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dirty="0">
                <a:solidFill>
                  <a:schemeClr val="bg2">
                    <a:lumMod val="20000"/>
                    <a:lumOff val="80000"/>
                  </a:schemeClr>
                </a:solidFill>
              </a:rPr>
              <a:t>网页版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的</a:t>
            </a: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心得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111650" y="2090153"/>
            <a:ext cx="9385425" cy="278024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 algn="l" rtl="0" latinLnBrk="1" hangingPunct="0">
              <a:lnSpc>
                <a:spcPct val="150000"/>
              </a:lnSpc>
              <a:buFont typeface="Arial"/>
              <a:buChar char="•"/>
            </a:pPr>
            <a:r>
              <a:rPr lang="zh-CN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界面绘制简单</a:t>
            </a:r>
            <a:endParaRPr lang="en-US" altLang="zh-CN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marL="571500" indent="-571500" algn="l" rtl="0" latinLnBrk="1" hangingPunct="0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分享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容易</a:t>
            </a:r>
            <a:endParaRPr lang="en-US" altLang="zh-CN" dirty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algn="l" rtl="0" latinLnBrk="1" hangingPunct="0">
              <a:lnSpc>
                <a:spcPct val="200000"/>
              </a:lnSpc>
            </a:pPr>
            <a:r>
              <a:rPr lang="zh-CN" alt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但</a:t>
            </a:r>
            <a:r>
              <a:rPr lang="zh-CN" alt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发布</a:t>
            </a:r>
            <a:r>
              <a:rPr lang="zh-CN" alt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到外网</a:t>
            </a:r>
            <a:r>
              <a:rPr lang="zh-CN" alt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，出现一些问题：</a:t>
            </a:r>
            <a:endParaRPr lang="en-US" altLang="zh-CN" dirty="0" smtClean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770" y="5063301"/>
            <a:ext cx="52578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47491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体验优化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256327" y="2495641"/>
            <a:ext cx="9385425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sz="4400" dirty="0" smtClean="0">
                <a:solidFill>
                  <a:schemeClr val="tx1">
                    <a:lumMod val="20000"/>
                    <a:lumOff val="80000"/>
                  </a:schemeClr>
                </a:solidFill>
              </a:rPr>
              <a:t>图片预加载</a:t>
            </a:r>
            <a:endParaRPr lang="en-US" altLang="zh-CN" sz="4400" dirty="0" smtClean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256327" y="3442644"/>
            <a:ext cx="9385425" cy="185897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var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loader = new Image();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loader.onload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= preload next ....</a:t>
            </a:r>
          </a:p>
          <a:p>
            <a:pPr algn="l" rtl="0" latinLnBrk="1" hangingPunct="0">
              <a:lnSpc>
                <a:spcPct val="120000"/>
              </a:lnSpc>
            </a:pP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loader.src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US" altLang="zh-CN" sz="3200" dirty="0" err="1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img_url</a:t>
            </a:r>
            <a:r>
              <a:rPr lang="en-US" altLang="zh-CN" sz="3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;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290" y="5642223"/>
            <a:ext cx="6109171" cy="358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0254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性能优化</a:t>
            </a:r>
            <a:endParaRPr dirty="0"/>
          </a:p>
        </p:txBody>
      </p:sp>
      <p:sp>
        <p:nvSpPr>
          <p:cNvPr id="4" name="文本框 3"/>
          <p:cNvSpPr txBox="1"/>
          <p:nvPr/>
        </p:nvSpPr>
        <p:spPr>
          <a:xfrm>
            <a:off x="1256327" y="2495641"/>
            <a:ext cx="9385425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启发</a:t>
            </a:r>
            <a:r>
              <a:rPr lang="en-US" altLang="en-US" sz="4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：菜单栏</a:t>
            </a:r>
            <a:r>
              <a:rPr lang="zh-CN" altLang="en-US" sz="4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图标，打</a:t>
            </a:r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包在一张图上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256327" y="6105996"/>
            <a:ext cx="93854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尝试小</a:t>
            </a:r>
            <a:r>
              <a:rPr lang="zh-CN" alt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图片合并</a:t>
            </a:r>
            <a:endParaRPr lang="en-US" altLang="zh-CN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515" y="7288074"/>
            <a:ext cx="5486400" cy="8636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515" y="3621447"/>
            <a:ext cx="76200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0778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22298" y="626930"/>
            <a:ext cx="11176000" cy="12923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运行时</a:t>
            </a:r>
            <a:r>
              <a:rPr lang="en-US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裁剪</a:t>
            </a:r>
            <a:endParaRPr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927" y="3665324"/>
            <a:ext cx="5422900" cy="21336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56327" y="2495641"/>
            <a:ext cx="9385425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限制父容器尺寸</a:t>
            </a:r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，子图片</a:t>
            </a:r>
            <a:r>
              <a:rPr lang="zh-CN" altLang="en-US" sz="44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偏移</a:t>
            </a:r>
            <a:endParaRPr lang="en-US" altLang="zh-CN" sz="4400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84927" y="6425703"/>
            <a:ext cx="9385425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后来出现</a:t>
            </a:r>
            <a:r>
              <a:rPr lang="en-US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更好</a:t>
            </a:r>
            <a:r>
              <a:rPr lang="en-US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的</a:t>
            </a:r>
            <a:r>
              <a:rPr lang="en-US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方法</a:t>
            </a:r>
            <a:r>
              <a:rPr lang="en-US" altLang="en-US" sz="4400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：</a:t>
            </a:r>
            <a:endParaRPr lang="en-US" altLang="zh-CN" sz="4400" dirty="0" smtClean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927" y="7606657"/>
            <a:ext cx="55118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61526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PhotoPortfolio">
  <a:themeElements>
    <a:clrScheme name="PhotoPortfolio">
      <a:dk1>
        <a:srgbClr val="72675A"/>
      </a:dk1>
      <a:lt1>
        <a:srgbClr val="184472"/>
      </a:lt1>
      <a:dk2>
        <a:srgbClr val="626262"/>
      </a:dk2>
      <a:lt2>
        <a:srgbClr val="C1C1C1"/>
      </a:lt2>
      <a:accent1>
        <a:srgbClr val="95ABBF"/>
      </a:accent1>
      <a:accent2>
        <a:srgbClr val="8FAC7A"/>
      </a:accent2>
      <a:accent3>
        <a:srgbClr val="C6C190"/>
      </a:accent3>
      <a:accent4>
        <a:srgbClr val="C2B18B"/>
      </a:accent4>
      <a:accent5>
        <a:srgbClr val="D9A774"/>
      </a:accent5>
      <a:accent6>
        <a:srgbClr val="B78367"/>
      </a:accent6>
      <a:hlink>
        <a:srgbClr val="0000FF"/>
      </a:hlink>
      <a:folHlink>
        <a:srgbClr val="FF00FF"/>
      </a:folHlink>
    </a:clrScheme>
    <a:fontScheme name="PhotoPortfolio">
      <a:majorFont>
        <a:latin typeface="Baskerville"/>
        <a:ea typeface="Baskerville"/>
        <a:cs typeface="Baskerville"/>
      </a:majorFont>
      <a:minorFont>
        <a:latin typeface="Cochin"/>
        <a:ea typeface="Cochin"/>
        <a:cs typeface="Cochin"/>
      </a:minorFont>
    </a:fontScheme>
    <a:fmtScheme name="Photo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38100" dir="5400000" rotWithShape="0">
            <a:srgbClr val="000000">
              <a:alpha val="4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515151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72675A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hotoPortfolio">
  <a:themeElements>
    <a:clrScheme name="PhotoPortfolio">
      <a:dk1>
        <a:srgbClr val="000000"/>
      </a:dk1>
      <a:lt1>
        <a:srgbClr val="FFFFFF"/>
      </a:lt1>
      <a:dk2>
        <a:srgbClr val="626262"/>
      </a:dk2>
      <a:lt2>
        <a:srgbClr val="C1C1C1"/>
      </a:lt2>
      <a:accent1>
        <a:srgbClr val="95ABBF"/>
      </a:accent1>
      <a:accent2>
        <a:srgbClr val="8FAC7A"/>
      </a:accent2>
      <a:accent3>
        <a:srgbClr val="C6C190"/>
      </a:accent3>
      <a:accent4>
        <a:srgbClr val="C2B18B"/>
      </a:accent4>
      <a:accent5>
        <a:srgbClr val="D9A774"/>
      </a:accent5>
      <a:accent6>
        <a:srgbClr val="B78367"/>
      </a:accent6>
      <a:hlink>
        <a:srgbClr val="0000FF"/>
      </a:hlink>
      <a:folHlink>
        <a:srgbClr val="FF00FF"/>
      </a:folHlink>
    </a:clrScheme>
    <a:fontScheme name="PhotoPortfolio">
      <a:majorFont>
        <a:latin typeface="Baskerville"/>
        <a:ea typeface="Baskerville"/>
        <a:cs typeface="Baskerville"/>
      </a:majorFont>
      <a:minorFont>
        <a:latin typeface="Cochin"/>
        <a:ea typeface="Cochin"/>
        <a:cs typeface="Cochin"/>
      </a:minorFont>
    </a:fontScheme>
    <a:fmtScheme name="Photo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38100" dir="5400000" rotWithShape="0">
            <a:srgbClr val="000000">
              <a:alpha val="4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515151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72675A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4239</TotalTime>
  <Words>802</Words>
  <Application>Microsoft Macintosh PowerPoint</Application>
  <PresentationFormat>自定义</PresentationFormat>
  <Paragraphs>164</Paragraphs>
  <Slides>32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PhotoPortfolio</vt:lpstr>
      <vt:lpstr>JS 小游戏制作技巧</vt:lpstr>
      <vt:lpstr>JS 小游戏目的</vt:lpstr>
      <vt:lpstr>个人心得</vt:lpstr>
      <vt:lpstr>第一次做小游戏</vt:lpstr>
      <vt:lpstr>移植成网页版</vt:lpstr>
      <vt:lpstr>网页版的心得</vt:lpstr>
      <vt:lpstr>体验优化</vt:lpstr>
      <vt:lpstr>性能优化</vt:lpstr>
      <vt:lpstr>运行时裁剪</vt:lpstr>
      <vt:lpstr>动画</vt:lpstr>
      <vt:lpstr>精灵</vt:lpstr>
      <vt:lpstr>精灵封装</vt:lpstr>
      <vt:lpstr>帧驱动</vt:lpstr>
      <vt:lpstr>注意点</vt:lpstr>
      <vt:lpstr>正确处理按键</vt:lpstr>
      <vt:lpstr>按键抽象</vt:lpstr>
      <vt:lpstr>帧率</vt:lpstr>
      <vt:lpstr>逻辑优先</vt:lpstr>
      <vt:lpstr>渲染滞后</vt:lpstr>
      <vt:lpstr>跳帧处理</vt:lpstr>
      <vt:lpstr>背景绘制</vt:lpstr>
      <vt:lpstr>地砖层</vt:lpstr>
      <vt:lpstr>传统地砖</vt:lpstr>
      <vt:lpstr>优化技巧</vt:lpstr>
      <vt:lpstr>画布地砖</vt:lpstr>
      <vt:lpstr>HTML5 比例</vt:lpstr>
      <vt:lpstr>HTML5 / Flash </vt:lpstr>
      <vt:lpstr>HAXE 特征</vt:lpstr>
      <vt:lpstr>跨平台编译</vt:lpstr>
      <vt:lpstr>Demo</vt:lpstr>
      <vt:lpstr>HAXE 做小游戏</vt:lpstr>
      <vt:lpstr>Game  OVER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JS小游戏制作技巧</dc:title>
  <cp:lastModifiedBy>JC Z</cp:lastModifiedBy>
  <cp:revision>744</cp:revision>
  <dcterms:modified xsi:type="dcterms:W3CDTF">2017-10-08T03:30:07Z</dcterms:modified>
</cp:coreProperties>
</file>